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75" r:id="rId2"/>
    <p:sldId id="257" r:id="rId3"/>
    <p:sldId id="266" r:id="rId4"/>
    <p:sldId id="267" r:id="rId5"/>
    <p:sldId id="268" r:id="rId6"/>
    <p:sldId id="269" r:id="rId7"/>
    <p:sldId id="274" r:id="rId8"/>
    <p:sldId id="270" r:id="rId9"/>
    <p:sldId id="271" r:id="rId10"/>
    <p:sldId id="272" r:id="rId11"/>
    <p:sldId id="273" r:id="rId12"/>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ection par défaut" id="{FF9D5F27-A077-43EA-B906-2A2C723B2EAC}">
          <p14:sldIdLst>
            <p14:sldId id="275"/>
            <p14:sldId id="257"/>
            <p14:sldId id="266"/>
            <p14:sldId id="267"/>
            <p14:sldId id="268"/>
            <p14:sldId id="269"/>
            <p14:sldId id="274"/>
            <p14:sldId id="270"/>
            <p14:sldId id="271"/>
            <p14:sldId id="272"/>
            <p14:sldId id="273"/>
          </p14:sldIdLst>
        </p14:section>
        <p14:section name="Section sans titre" id="{80A327E3-167E-45A8-879B-BCDED269D7E7}">
          <p14:sldIdLst/>
        </p14:section>
      </p14:sectionLst>
    </p:ex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p:scale>
          <a:sx n="75" d="100"/>
          <a:sy n="75" d="100"/>
        </p:scale>
        <p:origin x="-540" y="-6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06504A5-1DC1-4B29-B229-E0E2E83BDBEF}" type="datetimeFigureOut">
              <a:rPr lang="fr-FR" smtClean="0"/>
              <a:pPr/>
              <a:t>10/11/2021</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EDDDB9D-2DDD-40D7-B16E-3CFC627D9790}" type="slidenum">
              <a:rPr lang="fr-FR" smtClean="0"/>
              <a:pPr/>
              <a:t>‹N°›</a:t>
            </a:fld>
            <a:endParaRPr lang="fr-FR"/>
          </a:p>
        </p:txBody>
      </p:sp>
    </p:spTree>
    <p:extLst>
      <p:ext uri="{BB962C8B-B14F-4D97-AF65-F5344CB8AC3E}">
        <p14:creationId xmlns:p14="http://schemas.microsoft.com/office/powerpoint/2010/main" val="16926729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071F127B-6408-4B27-9394-A8D3284DD762}"/>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a:extLst>
              <a:ext uri="{FF2B5EF4-FFF2-40B4-BE49-F238E27FC236}">
                <a16:creationId xmlns="" xmlns:a16="http://schemas.microsoft.com/office/drawing/2014/main" id="{B2D5DEC6-4384-44EC-9CD3-95DB4420877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a:extLst>
              <a:ext uri="{FF2B5EF4-FFF2-40B4-BE49-F238E27FC236}">
                <a16:creationId xmlns="" xmlns:a16="http://schemas.microsoft.com/office/drawing/2014/main" id="{F194E3AE-D95B-4CDD-A82D-F32C7DF75874}"/>
              </a:ext>
            </a:extLst>
          </p:cNvPr>
          <p:cNvSpPr>
            <a:spLocks noGrp="1"/>
          </p:cNvSpPr>
          <p:nvPr>
            <p:ph type="dt" sz="half" idx="10"/>
          </p:nvPr>
        </p:nvSpPr>
        <p:spPr/>
        <p:txBody>
          <a:bodyPr/>
          <a:lstStyle/>
          <a:p>
            <a:fld id="{83E256EF-A1AB-41F3-96D8-D0FF4480FE23}" type="datetime1">
              <a:rPr lang="fr-FR" smtClean="0"/>
              <a:pPr/>
              <a:t>10/11/2021</a:t>
            </a:fld>
            <a:endParaRPr lang="fr-FR"/>
          </a:p>
        </p:txBody>
      </p:sp>
      <p:sp>
        <p:nvSpPr>
          <p:cNvPr id="5" name="Espace réservé du pied de page 4">
            <a:extLst>
              <a:ext uri="{FF2B5EF4-FFF2-40B4-BE49-F238E27FC236}">
                <a16:creationId xmlns="" xmlns:a16="http://schemas.microsoft.com/office/drawing/2014/main" id="{AE4A0028-9B55-4395-B08B-E777F7B85EB4}"/>
              </a:ext>
            </a:extLst>
          </p:cNvPr>
          <p:cNvSpPr>
            <a:spLocks noGrp="1"/>
          </p:cNvSpPr>
          <p:nvPr>
            <p:ph type="ftr" sz="quarter" idx="11"/>
          </p:nvPr>
        </p:nvSpPr>
        <p:spPr/>
        <p:txBody>
          <a:bodyPr/>
          <a:lstStyle/>
          <a:p>
            <a:r>
              <a:rPr lang="fr-FR" smtClean="0"/>
              <a:t>Patrick LETOURNEUR   Maître de Conférences  associé à l‘Université de Corse, Avocat au Barreau de  Paris  ©</a:t>
            </a:r>
            <a:endParaRPr lang="fr-FR"/>
          </a:p>
        </p:txBody>
      </p:sp>
      <p:sp>
        <p:nvSpPr>
          <p:cNvPr id="6" name="Espace réservé du numéro de diapositive 5">
            <a:extLst>
              <a:ext uri="{FF2B5EF4-FFF2-40B4-BE49-F238E27FC236}">
                <a16:creationId xmlns="" xmlns:a16="http://schemas.microsoft.com/office/drawing/2014/main" id="{A247FA8B-AD19-4BED-BF04-BD2B90740E58}"/>
              </a:ext>
            </a:extLst>
          </p:cNvPr>
          <p:cNvSpPr>
            <a:spLocks noGrp="1"/>
          </p:cNvSpPr>
          <p:nvPr>
            <p:ph type="sldNum" sz="quarter" idx="12"/>
          </p:nvPr>
        </p:nvSpPr>
        <p:spPr/>
        <p:txBody>
          <a:bodyPr/>
          <a:lstStyle/>
          <a:p>
            <a:fld id="{11EECA21-C4ED-474C-9009-41735F98D704}" type="slidenum">
              <a:rPr lang="fr-FR" smtClean="0"/>
              <a:pPr/>
              <a:t>‹N°›</a:t>
            </a:fld>
            <a:endParaRPr lang="fr-FR"/>
          </a:p>
        </p:txBody>
      </p:sp>
    </p:spTree>
    <p:extLst>
      <p:ext uri="{BB962C8B-B14F-4D97-AF65-F5344CB8AC3E}">
        <p14:creationId xmlns:p14="http://schemas.microsoft.com/office/powerpoint/2010/main" val="13604029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13FACAF0-85A8-4E19-9E8B-239DB944C7FF}"/>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 xmlns:a16="http://schemas.microsoft.com/office/drawing/2014/main" id="{6705AD5B-CB7F-4EC2-B961-BDA6E95806A5}"/>
              </a:ext>
            </a:extLst>
          </p:cNvPr>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 xmlns:a16="http://schemas.microsoft.com/office/drawing/2014/main" id="{8965249C-9F89-4E54-9876-C83280F64FBB}"/>
              </a:ext>
            </a:extLst>
          </p:cNvPr>
          <p:cNvSpPr>
            <a:spLocks noGrp="1"/>
          </p:cNvSpPr>
          <p:nvPr>
            <p:ph type="dt" sz="half" idx="10"/>
          </p:nvPr>
        </p:nvSpPr>
        <p:spPr/>
        <p:txBody>
          <a:bodyPr/>
          <a:lstStyle/>
          <a:p>
            <a:fld id="{E0441F4C-552C-4C5F-A4CD-52600F35C41C}" type="datetime1">
              <a:rPr lang="fr-FR" smtClean="0"/>
              <a:pPr/>
              <a:t>10/11/2021</a:t>
            </a:fld>
            <a:endParaRPr lang="fr-FR"/>
          </a:p>
        </p:txBody>
      </p:sp>
      <p:sp>
        <p:nvSpPr>
          <p:cNvPr id="5" name="Espace réservé du pied de page 4">
            <a:extLst>
              <a:ext uri="{FF2B5EF4-FFF2-40B4-BE49-F238E27FC236}">
                <a16:creationId xmlns="" xmlns:a16="http://schemas.microsoft.com/office/drawing/2014/main" id="{BED2AFE4-9044-4D0D-8014-8A3B20C43ED2}"/>
              </a:ext>
            </a:extLst>
          </p:cNvPr>
          <p:cNvSpPr>
            <a:spLocks noGrp="1"/>
          </p:cNvSpPr>
          <p:nvPr>
            <p:ph type="ftr" sz="quarter" idx="11"/>
          </p:nvPr>
        </p:nvSpPr>
        <p:spPr/>
        <p:txBody>
          <a:bodyPr/>
          <a:lstStyle/>
          <a:p>
            <a:r>
              <a:rPr lang="fr-FR" smtClean="0"/>
              <a:t>Patrick LETOURNEUR   Maître de Conférences  associé à l‘Université de Corse, Avocat au Barreau de  Paris  ©</a:t>
            </a:r>
            <a:endParaRPr lang="fr-FR"/>
          </a:p>
        </p:txBody>
      </p:sp>
      <p:sp>
        <p:nvSpPr>
          <p:cNvPr id="6" name="Espace réservé du numéro de diapositive 5">
            <a:extLst>
              <a:ext uri="{FF2B5EF4-FFF2-40B4-BE49-F238E27FC236}">
                <a16:creationId xmlns="" xmlns:a16="http://schemas.microsoft.com/office/drawing/2014/main" id="{B02F3764-650B-45D8-86EB-7BCAFF239099}"/>
              </a:ext>
            </a:extLst>
          </p:cNvPr>
          <p:cNvSpPr>
            <a:spLocks noGrp="1"/>
          </p:cNvSpPr>
          <p:nvPr>
            <p:ph type="sldNum" sz="quarter" idx="12"/>
          </p:nvPr>
        </p:nvSpPr>
        <p:spPr/>
        <p:txBody>
          <a:bodyPr/>
          <a:lstStyle/>
          <a:p>
            <a:fld id="{11EECA21-C4ED-474C-9009-41735F98D704}" type="slidenum">
              <a:rPr lang="fr-FR" smtClean="0"/>
              <a:pPr/>
              <a:t>‹N°›</a:t>
            </a:fld>
            <a:endParaRPr lang="fr-FR"/>
          </a:p>
        </p:txBody>
      </p:sp>
    </p:spTree>
    <p:extLst>
      <p:ext uri="{BB962C8B-B14F-4D97-AF65-F5344CB8AC3E}">
        <p14:creationId xmlns:p14="http://schemas.microsoft.com/office/powerpoint/2010/main" val="1207517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 xmlns:a16="http://schemas.microsoft.com/office/drawing/2014/main" id="{3620469E-B12F-4CAF-9307-A6A23BED2E71}"/>
              </a:ext>
            </a:extLst>
          </p:cNvPr>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a:extLst>
              <a:ext uri="{FF2B5EF4-FFF2-40B4-BE49-F238E27FC236}">
                <a16:creationId xmlns="" xmlns:a16="http://schemas.microsoft.com/office/drawing/2014/main" id="{DF30B45C-907B-43B5-ADE8-FCA7AF092514}"/>
              </a:ext>
            </a:extLst>
          </p:cNvPr>
          <p:cNvSpPr>
            <a:spLocks noGrp="1"/>
          </p:cNvSpPr>
          <p:nvPr>
            <p:ph type="body" orient="vert" idx="1"/>
          </p:nvPr>
        </p:nvSpPr>
        <p:spPr>
          <a:xfrm>
            <a:off x="838200" y="365125"/>
            <a:ext cx="7734300"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 xmlns:a16="http://schemas.microsoft.com/office/drawing/2014/main" id="{5A569ACF-5D64-4626-A077-12331A80C281}"/>
              </a:ext>
            </a:extLst>
          </p:cNvPr>
          <p:cNvSpPr>
            <a:spLocks noGrp="1"/>
          </p:cNvSpPr>
          <p:nvPr>
            <p:ph type="dt" sz="half" idx="10"/>
          </p:nvPr>
        </p:nvSpPr>
        <p:spPr/>
        <p:txBody>
          <a:bodyPr/>
          <a:lstStyle/>
          <a:p>
            <a:fld id="{A1592935-1059-4AFB-98E3-8484638DBC70}" type="datetime1">
              <a:rPr lang="fr-FR" smtClean="0"/>
              <a:pPr/>
              <a:t>10/11/2021</a:t>
            </a:fld>
            <a:endParaRPr lang="fr-FR"/>
          </a:p>
        </p:txBody>
      </p:sp>
      <p:sp>
        <p:nvSpPr>
          <p:cNvPr id="5" name="Espace réservé du pied de page 4">
            <a:extLst>
              <a:ext uri="{FF2B5EF4-FFF2-40B4-BE49-F238E27FC236}">
                <a16:creationId xmlns="" xmlns:a16="http://schemas.microsoft.com/office/drawing/2014/main" id="{4FA3751E-888C-489D-A89D-8A86BE55B2DD}"/>
              </a:ext>
            </a:extLst>
          </p:cNvPr>
          <p:cNvSpPr>
            <a:spLocks noGrp="1"/>
          </p:cNvSpPr>
          <p:nvPr>
            <p:ph type="ftr" sz="quarter" idx="11"/>
          </p:nvPr>
        </p:nvSpPr>
        <p:spPr/>
        <p:txBody>
          <a:bodyPr/>
          <a:lstStyle/>
          <a:p>
            <a:r>
              <a:rPr lang="fr-FR" smtClean="0"/>
              <a:t>Patrick LETOURNEUR   Maître de Conférences  associé à l‘Université de Corse, Avocat au Barreau de  Paris  ©</a:t>
            </a:r>
            <a:endParaRPr lang="fr-FR"/>
          </a:p>
        </p:txBody>
      </p:sp>
      <p:sp>
        <p:nvSpPr>
          <p:cNvPr id="6" name="Espace réservé du numéro de diapositive 5">
            <a:extLst>
              <a:ext uri="{FF2B5EF4-FFF2-40B4-BE49-F238E27FC236}">
                <a16:creationId xmlns="" xmlns:a16="http://schemas.microsoft.com/office/drawing/2014/main" id="{11EAEECE-3F60-456C-B1AC-884839C17DD6}"/>
              </a:ext>
            </a:extLst>
          </p:cNvPr>
          <p:cNvSpPr>
            <a:spLocks noGrp="1"/>
          </p:cNvSpPr>
          <p:nvPr>
            <p:ph type="sldNum" sz="quarter" idx="12"/>
          </p:nvPr>
        </p:nvSpPr>
        <p:spPr/>
        <p:txBody>
          <a:bodyPr/>
          <a:lstStyle/>
          <a:p>
            <a:fld id="{11EECA21-C4ED-474C-9009-41735F98D704}" type="slidenum">
              <a:rPr lang="fr-FR" smtClean="0"/>
              <a:pPr/>
              <a:t>‹N°›</a:t>
            </a:fld>
            <a:endParaRPr lang="fr-FR"/>
          </a:p>
        </p:txBody>
      </p:sp>
    </p:spTree>
    <p:extLst>
      <p:ext uri="{BB962C8B-B14F-4D97-AF65-F5344CB8AC3E}">
        <p14:creationId xmlns:p14="http://schemas.microsoft.com/office/powerpoint/2010/main" val="12088870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5CE83683-C133-4C9E-AEDC-5DBD95F01B43}"/>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 xmlns:a16="http://schemas.microsoft.com/office/drawing/2014/main" id="{93FB6195-B947-44B8-8099-8414F82D8CC7}"/>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 xmlns:a16="http://schemas.microsoft.com/office/drawing/2014/main" id="{B3555C0C-3336-4062-BCBC-D29A804BEE00}"/>
              </a:ext>
            </a:extLst>
          </p:cNvPr>
          <p:cNvSpPr>
            <a:spLocks noGrp="1"/>
          </p:cNvSpPr>
          <p:nvPr>
            <p:ph type="dt" sz="half" idx="10"/>
          </p:nvPr>
        </p:nvSpPr>
        <p:spPr/>
        <p:txBody>
          <a:bodyPr/>
          <a:lstStyle/>
          <a:p>
            <a:fld id="{30E89F85-17C3-46A8-B940-27E38A9A79E3}" type="datetime1">
              <a:rPr lang="fr-FR" smtClean="0"/>
              <a:pPr/>
              <a:t>10/11/2021</a:t>
            </a:fld>
            <a:endParaRPr lang="fr-FR"/>
          </a:p>
        </p:txBody>
      </p:sp>
      <p:sp>
        <p:nvSpPr>
          <p:cNvPr id="5" name="Espace réservé du pied de page 4">
            <a:extLst>
              <a:ext uri="{FF2B5EF4-FFF2-40B4-BE49-F238E27FC236}">
                <a16:creationId xmlns="" xmlns:a16="http://schemas.microsoft.com/office/drawing/2014/main" id="{E54AFBF2-84C9-4B2A-A632-2B690671FC7A}"/>
              </a:ext>
            </a:extLst>
          </p:cNvPr>
          <p:cNvSpPr>
            <a:spLocks noGrp="1"/>
          </p:cNvSpPr>
          <p:nvPr>
            <p:ph type="ftr" sz="quarter" idx="11"/>
          </p:nvPr>
        </p:nvSpPr>
        <p:spPr/>
        <p:txBody>
          <a:bodyPr/>
          <a:lstStyle/>
          <a:p>
            <a:r>
              <a:rPr lang="fr-FR" smtClean="0"/>
              <a:t>Patrick LETOURNEUR   Maître de Conférences  associé à l‘Université de Corse, Avocat au Barreau de  Paris  ©</a:t>
            </a:r>
            <a:endParaRPr lang="fr-FR"/>
          </a:p>
        </p:txBody>
      </p:sp>
      <p:sp>
        <p:nvSpPr>
          <p:cNvPr id="6" name="Espace réservé du numéro de diapositive 5">
            <a:extLst>
              <a:ext uri="{FF2B5EF4-FFF2-40B4-BE49-F238E27FC236}">
                <a16:creationId xmlns="" xmlns:a16="http://schemas.microsoft.com/office/drawing/2014/main" id="{320830A1-CE4F-4CC8-A6AC-3B811C3E0B2D}"/>
              </a:ext>
            </a:extLst>
          </p:cNvPr>
          <p:cNvSpPr>
            <a:spLocks noGrp="1"/>
          </p:cNvSpPr>
          <p:nvPr>
            <p:ph type="sldNum" sz="quarter" idx="12"/>
          </p:nvPr>
        </p:nvSpPr>
        <p:spPr/>
        <p:txBody>
          <a:bodyPr/>
          <a:lstStyle/>
          <a:p>
            <a:fld id="{11EECA21-C4ED-474C-9009-41735F98D704}" type="slidenum">
              <a:rPr lang="fr-FR" smtClean="0"/>
              <a:pPr/>
              <a:t>‹N°›</a:t>
            </a:fld>
            <a:endParaRPr lang="fr-FR"/>
          </a:p>
        </p:txBody>
      </p:sp>
    </p:spTree>
    <p:extLst>
      <p:ext uri="{BB962C8B-B14F-4D97-AF65-F5344CB8AC3E}">
        <p14:creationId xmlns:p14="http://schemas.microsoft.com/office/powerpoint/2010/main" val="40058852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A157B7FC-7780-412F-8DEA-169F2C8FC59F}"/>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a:extLst>
              <a:ext uri="{FF2B5EF4-FFF2-40B4-BE49-F238E27FC236}">
                <a16:creationId xmlns="" xmlns:a16="http://schemas.microsoft.com/office/drawing/2014/main" id="{57558932-ECB1-4E7D-8B09-53716971EF8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 xmlns:a16="http://schemas.microsoft.com/office/drawing/2014/main" id="{E013F92D-65C4-4880-9894-30BC39866E4A}"/>
              </a:ext>
            </a:extLst>
          </p:cNvPr>
          <p:cNvSpPr>
            <a:spLocks noGrp="1"/>
          </p:cNvSpPr>
          <p:nvPr>
            <p:ph type="dt" sz="half" idx="10"/>
          </p:nvPr>
        </p:nvSpPr>
        <p:spPr/>
        <p:txBody>
          <a:bodyPr/>
          <a:lstStyle/>
          <a:p>
            <a:fld id="{2542BA5F-637E-423D-85AF-8DEFD27F10DB}" type="datetime1">
              <a:rPr lang="fr-FR" smtClean="0"/>
              <a:pPr/>
              <a:t>10/11/2021</a:t>
            </a:fld>
            <a:endParaRPr lang="fr-FR"/>
          </a:p>
        </p:txBody>
      </p:sp>
      <p:sp>
        <p:nvSpPr>
          <p:cNvPr id="5" name="Espace réservé du pied de page 4">
            <a:extLst>
              <a:ext uri="{FF2B5EF4-FFF2-40B4-BE49-F238E27FC236}">
                <a16:creationId xmlns="" xmlns:a16="http://schemas.microsoft.com/office/drawing/2014/main" id="{A5B4FD2B-A210-42AE-B971-198B1886C27B}"/>
              </a:ext>
            </a:extLst>
          </p:cNvPr>
          <p:cNvSpPr>
            <a:spLocks noGrp="1"/>
          </p:cNvSpPr>
          <p:nvPr>
            <p:ph type="ftr" sz="quarter" idx="11"/>
          </p:nvPr>
        </p:nvSpPr>
        <p:spPr/>
        <p:txBody>
          <a:bodyPr/>
          <a:lstStyle/>
          <a:p>
            <a:r>
              <a:rPr lang="fr-FR" smtClean="0"/>
              <a:t>Patrick LETOURNEUR   Maître de Conférences  associé à l‘Université de Corse, Avocat au Barreau de  Paris  ©</a:t>
            </a:r>
            <a:endParaRPr lang="fr-FR"/>
          </a:p>
        </p:txBody>
      </p:sp>
      <p:sp>
        <p:nvSpPr>
          <p:cNvPr id="6" name="Espace réservé du numéro de diapositive 5">
            <a:extLst>
              <a:ext uri="{FF2B5EF4-FFF2-40B4-BE49-F238E27FC236}">
                <a16:creationId xmlns="" xmlns:a16="http://schemas.microsoft.com/office/drawing/2014/main" id="{8FC1463F-387D-486A-8706-4F7787DEF6C9}"/>
              </a:ext>
            </a:extLst>
          </p:cNvPr>
          <p:cNvSpPr>
            <a:spLocks noGrp="1"/>
          </p:cNvSpPr>
          <p:nvPr>
            <p:ph type="sldNum" sz="quarter" idx="12"/>
          </p:nvPr>
        </p:nvSpPr>
        <p:spPr/>
        <p:txBody>
          <a:bodyPr/>
          <a:lstStyle/>
          <a:p>
            <a:fld id="{11EECA21-C4ED-474C-9009-41735F98D704}" type="slidenum">
              <a:rPr lang="fr-FR" smtClean="0"/>
              <a:pPr/>
              <a:t>‹N°›</a:t>
            </a:fld>
            <a:endParaRPr lang="fr-FR"/>
          </a:p>
        </p:txBody>
      </p:sp>
    </p:spTree>
    <p:extLst>
      <p:ext uri="{BB962C8B-B14F-4D97-AF65-F5344CB8AC3E}">
        <p14:creationId xmlns:p14="http://schemas.microsoft.com/office/powerpoint/2010/main" val="33874098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86BF33AB-B22E-42E1-BE63-527EAB408470}"/>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 xmlns:a16="http://schemas.microsoft.com/office/drawing/2014/main" id="{A3EE520A-91D9-46A9-B615-B53F6106CB3D}"/>
              </a:ext>
            </a:extLst>
          </p:cNvPr>
          <p:cNvSpPr>
            <a:spLocks noGrp="1"/>
          </p:cNvSpPr>
          <p:nvPr>
            <p:ph sz="half" idx="1"/>
          </p:nvPr>
        </p:nvSpPr>
        <p:spPr>
          <a:xfrm>
            <a:off x="838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a:extLst>
              <a:ext uri="{FF2B5EF4-FFF2-40B4-BE49-F238E27FC236}">
                <a16:creationId xmlns="" xmlns:a16="http://schemas.microsoft.com/office/drawing/2014/main" id="{8633DB6A-C674-465A-A68E-D260A6882A0C}"/>
              </a:ext>
            </a:extLst>
          </p:cNvPr>
          <p:cNvSpPr>
            <a:spLocks noGrp="1"/>
          </p:cNvSpPr>
          <p:nvPr>
            <p:ph sz="half" idx="2"/>
          </p:nvPr>
        </p:nvSpPr>
        <p:spPr>
          <a:xfrm>
            <a:off x="6172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a:extLst>
              <a:ext uri="{FF2B5EF4-FFF2-40B4-BE49-F238E27FC236}">
                <a16:creationId xmlns="" xmlns:a16="http://schemas.microsoft.com/office/drawing/2014/main" id="{C42340F3-C6D7-4322-8AE2-966D297FAC30}"/>
              </a:ext>
            </a:extLst>
          </p:cNvPr>
          <p:cNvSpPr>
            <a:spLocks noGrp="1"/>
          </p:cNvSpPr>
          <p:nvPr>
            <p:ph type="dt" sz="half" idx="10"/>
          </p:nvPr>
        </p:nvSpPr>
        <p:spPr/>
        <p:txBody>
          <a:bodyPr/>
          <a:lstStyle/>
          <a:p>
            <a:fld id="{A9FCF930-5614-4DC8-AA56-EB8B9F5D1A08}" type="datetime1">
              <a:rPr lang="fr-FR" smtClean="0"/>
              <a:pPr/>
              <a:t>10/11/2021</a:t>
            </a:fld>
            <a:endParaRPr lang="fr-FR"/>
          </a:p>
        </p:txBody>
      </p:sp>
      <p:sp>
        <p:nvSpPr>
          <p:cNvPr id="6" name="Espace réservé du pied de page 5">
            <a:extLst>
              <a:ext uri="{FF2B5EF4-FFF2-40B4-BE49-F238E27FC236}">
                <a16:creationId xmlns="" xmlns:a16="http://schemas.microsoft.com/office/drawing/2014/main" id="{756F87AB-205D-4A83-B3E4-453BEA11D8D1}"/>
              </a:ext>
            </a:extLst>
          </p:cNvPr>
          <p:cNvSpPr>
            <a:spLocks noGrp="1"/>
          </p:cNvSpPr>
          <p:nvPr>
            <p:ph type="ftr" sz="quarter" idx="11"/>
          </p:nvPr>
        </p:nvSpPr>
        <p:spPr/>
        <p:txBody>
          <a:bodyPr/>
          <a:lstStyle/>
          <a:p>
            <a:r>
              <a:rPr lang="fr-FR" smtClean="0"/>
              <a:t>Patrick LETOURNEUR   Maître de Conférences  associé à l‘Université de Corse, Avocat au Barreau de  Paris  ©</a:t>
            </a:r>
            <a:endParaRPr lang="fr-FR"/>
          </a:p>
        </p:txBody>
      </p:sp>
      <p:sp>
        <p:nvSpPr>
          <p:cNvPr id="7" name="Espace réservé du numéro de diapositive 6">
            <a:extLst>
              <a:ext uri="{FF2B5EF4-FFF2-40B4-BE49-F238E27FC236}">
                <a16:creationId xmlns="" xmlns:a16="http://schemas.microsoft.com/office/drawing/2014/main" id="{212C8B47-38B4-4DA4-A13C-2256F2EB14AB}"/>
              </a:ext>
            </a:extLst>
          </p:cNvPr>
          <p:cNvSpPr>
            <a:spLocks noGrp="1"/>
          </p:cNvSpPr>
          <p:nvPr>
            <p:ph type="sldNum" sz="quarter" idx="12"/>
          </p:nvPr>
        </p:nvSpPr>
        <p:spPr/>
        <p:txBody>
          <a:bodyPr/>
          <a:lstStyle/>
          <a:p>
            <a:fld id="{11EECA21-C4ED-474C-9009-41735F98D704}" type="slidenum">
              <a:rPr lang="fr-FR" smtClean="0"/>
              <a:pPr/>
              <a:t>‹N°›</a:t>
            </a:fld>
            <a:endParaRPr lang="fr-FR"/>
          </a:p>
        </p:txBody>
      </p:sp>
    </p:spTree>
    <p:extLst>
      <p:ext uri="{BB962C8B-B14F-4D97-AF65-F5344CB8AC3E}">
        <p14:creationId xmlns:p14="http://schemas.microsoft.com/office/powerpoint/2010/main" val="19224500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45429DFF-3C86-42A5-A19F-0B4FA784AC2B}"/>
              </a:ext>
            </a:extLst>
          </p:cNvPr>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a:extLst>
              <a:ext uri="{FF2B5EF4-FFF2-40B4-BE49-F238E27FC236}">
                <a16:creationId xmlns="" xmlns:a16="http://schemas.microsoft.com/office/drawing/2014/main" id="{F366EE16-149F-4D63-A181-E04624FE1C0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a:extLst>
              <a:ext uri="{FF2B5EF4-FFF2-40B4-BE49-F238E27FC236}">
                <a16:creationId xmlns="" xmlns:a16="http://schemas.microsoft.com/office/drawing/2014/main" id="{BA447ABB-C7E4-4EE6-9108-9DA2C62CB94B}"/>
              </a:ext>
            </a:extLst>
          </p:cNvPr>
          <p:cNvSpPr>
            <a:spLocks noGrp="1"/>
          </p:cNvSpPr>
          <p:nvPr>
            <p:ph sz="half" idx="2"/>
          </p:nvPr>
        </p:nvSpPr>
        <p:spPr>
          <a:xfrm>
            <a:off x="839788" y="2505075"/>
            <a:ext cx="5157787"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a:extLst>
              <a:ext uri="{FF2B5EF4-FFF2-40B4-BE49-F238E27FC236}">
                <a16:creationId xmlns="" xmlns:a16="http://schemas.microsoft.com/office/drawing/2014/main" id="{EA0B1D05-0727-4512-9E52-2DA3F5D59C2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a:extLst>
              <a:ext uri="{FF2B5EF4-FFF2-40B4-BE49-F238E27FC236}">
                <a16:creationId xmlns="" xmlns:a16="http://schemas.microsoft.com/office/drawing/2014/main" id="{AF9A8A46-370B-4427-B2DA-7EA0BC4198AF}"/>
              </a:ext>
            </a:extLst>
          </p:cNvPr>
          <p:cNvSpPr>
            <a:spLocks noGrp="1"/>
          </p:cNvSpPr>
          <p:nvPr>
            <p:ph sz="quarter" idx="4"/>
          </p:nvPr>
        </p:nvSpPr>
        <p:spPr>
          <a:xfrm>
            <a:off x="6172200" y="2505075"/>
            <a:ext cx="5183188"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a:extLst>
              <a:ext uri="{FF2B5EF4-FFF2-40B4-BE49-F238E27FC236}">
                <a16:creationId xmlns="" xmlns:a16="http://schemas.microsoft.com/office/drawing/2014/main" id="{B74714A7-007F-4219-9748-C6798B1B83BF}"/>
              </a:ext>
            </a:extLst>
          </p:cNvPr>
          <p:cNvSpPr>
            <a:spLocks noGrp="1"/>
          </p:cNvSpPr>
          <p:nvPr>
            <p:ph type="dt" sz="half" idx="10"/>
          </p:nvPr>
        </p:nvSpPr>
        <p:spPr/>
        <p:txBody>
          <a:bodyPr/>
          <a:lstStyle/>
          <a:p>
            <a:fld id="{7A0884E2-5897-4A2D-9464-90AA7A187DC4}" type="datetime1">
              <a:rPr lang="fr-FR" smtClean="0"/>
              <a:pPr/>
              <a:t>10/11/2021</a:t>
            </a:fld>
            <a:endParaRPr lang="fr-FR"/>
          </a:p>
        </p:txBody>
      </p:sp>
      <p:sp>
        <p:nvSpPr>
          <p:cNvPr id="8" name="Espace réservé du pied de page 7">
            <a:extLst>
              <a:ext uri="{FF2B5EF4-FFF2-40B4-BE49-F238E27FC236}">
                <a16:creationId xmlns="" xmlns:a16="http://schemas.microsoft.com/office/drawing/2014/main" id="{DAB20D8B-5008-455C-B45F-5BA99EB33713}"/>
              </a:ext>
            </a:extLst>
          </p:cNvPr>
          <p:cNvSpPr>
            <a:spLocks noGrp="1"/>
          </p:cNvSpPr>
          <p:nvPr>
            <p:ph type="ftr" sz="quarter" idx="11"/>
          </p:nvPr>
        </p:nvSpPr>
        <p:spPr/>
        <p:txBody>
          <a:bodyPr/>
          <a:lstStyle/>
          <a:p>
            <a:r>
              <a:rPr lang="fr-FR" smtClean="0"/>
              <a:t>Patrick LETOURNEUR   Maître de Conférences  associé à l‘Université de Corse, Avocat au Barreau de  Paris  ©</a:t>
            </a:r>
            <a:endParaRPr lang="fr-FR"/>
          </a:p>
        </p:txBody>
      </p:sp>
      <p:sp>
        <p:nvSpPr>
          <p:cNvPr id="9" name="Espace réservé du numéro de diapositive 8">
            <a:extLst>
              <a:ext uri="{FF2B5EF4-FFF2-40B4-BE49-F238E27FC236}">
                <a16:creationId xmlns="" xmlns:a16="http://schemas.microsoft.com/office/drawing/2014/main" id="{1624D50E-3C27-4FDA-8901-2F41DC029799}"/>
              </a:ext>
            </a:extLst>
          </p:cNvPr>
          <p:cNvSpPr>
            <a:spLocks noGrp="1"/>
          </p:cNvSpPr>
          <p:nvPr>
            <p:ph type="sldNum" sz="quarter" idx="12"/>
          </p:nvPr>
        </p:nvSpPr>
        <p:spPr/>
        <p:txBody>
          <a:bodyPr/>
          <a:lstStyle/>
          <a:p>
            <a:fld id="{11EECA21-C4ED-474C-9009-41735F98D704}" type="slidenum">
              <a:rPr lang="fr-FR" smtClean="0"/>
              <a:pPr/>
              <a:t>‹N°›</a:t>
            </a:fld>
            <a:endParaRPr lang="fr-FR"/>
          </a:p>
        </p:txBody>
      </p:sp>
    </p:spTree>
    <p:extLst>
      <p:ext uri="{BB962C8B-B14F-4D97-AF65-F5344CB8AC3E}">
        <p14:creationId xmlns:p14="http://schemas.microsoft.com/office/powerpoint/2010/main" val="32271585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C2B4227E-7373-4D94-8871-A7F8AAB73492}"/>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 xmlns:a16="http://schemas.microsoft.com/office/drawing/2014/main" id="{4997A063-903A-4548-99AD-8796D679CC4E}"/>
              </a:ext>
            </a:extLst>
          </p:cNvPr>
          <p:cNvSpPr>
            <a:spLocks noGrp="1"/>
          </p:cNvSpPr>
          <p:nvPr>
            <p:ph type="dt" sz="half" idx="10"/>
          </p:nvPr>
        </p:nvSpPr>
        <p:spPr/>
        <p:txBody>
          <a:bodyPr/>
          <a:lstStyle/>
          <a:p>
            <a:fld id="{87AB801E-BFB8-420C-A1A2-E71ADB66B020}" type="datetime1">
              <a:rPr lang="fr-FR" smtClean="0"/>
              <a:pPr/>
              <a:t>10/11/2021</a:t>
            </a:fld>
            <a:endParaRPr lang="fr-FR"/>
          </a:p>
        </p:txBody>
      </p:sp>
      <p:sp>
        <p:nvSpPr>
          <p:cNvPr id="4" name="Espace réservé du pied de page 3">
            <a:extLst>
              <a:ext uri="{FF2B5EF4-FFF2-40B4-BE49-F238E27FC236}">
                <a16:creationId xmlns="" xmlns:a16="http://schemas.microsoft.com/office/drawing/2014/main" id="{8E7FBFD5-E105-48D0-893F-A9C7FA63251B}"/>
              </a:ext>
            </a:extLst>
          </p:cNvPr>
          <p:cNvSpPr>
            <a:spLocks noGrp="1"/>
          </p:cNvSpPr>
          <p:nvPr>
            <p:ph type="ftr" sz="quarter" idx="11"/>
          </p:nvPr>
        </p:nvSpPr>
        <p:spPr/>
        <p:txBody>
          <a:bodyPr/>
          <a:lstStyle/>
          <a:p>
            <a:r>
              <a:rPr lang="fr-FR" smtClean="0"/>
              <a:t>Patrick LETOURNEUR   Maître de Conférences  associé à l‘Université de Corse, Avocat au Barreau de  Paris  ©</a:t>
            </a:r>
            <a:endParaRPr lang="fr-FR"/>
          </a:p>
        </p:txBody>
      </p:sp>
      <p:sp>
        <p:nvSpPr>
          <p:cNvPr id="5" name="Espace réservé du numéro de diapositive 4">
            <a:extLst>
              <a:ext uri="{FF2B5EF4-FFF2-40B4-BE49-F238E27FC236}">
                <a16:creationId xmlns="" xmlns:a16="http://schemas.microsoft.com/office/drawing/2014/main" id="{D0C5B960-A741-46DF-A13E-B98C81882CB3}"/>
              </a:ext>
            </a:extLst>
          </p:cNvPr>
          <p:cNvSpPr>
            <a:spLocks noGrp="1"/>
          </p:cNvSpPr>
          <p:nvPr>
            <p:ph type="sldNum" sz="quarter" idx="12"/>
          </p:nvPr>
        </p:nvSpPr>
        <p:spPr/>
        <p:txBody>
          <a:bodyPr/>
          <a:lstStyle/>
          <a:p>
            <a:fld id="{11EECA21-C4ED-474C-9009-41735F98D704}" type="slidenum">
              <a:rPr lang="fr-FR" smtClean="0"/>
              <a:pPr/>
              <a:t>‹N°›</a:t>
            </a:fld>
            <a:endParaRPr lang="fr-FR"/>
          </a:p>
        </p:txBody>
      </p:sp>
    </p:spTree>
    <p:extLst>
      <p:ext uri="{BB962C8B-B14F-4D97-AF65-F5344CB8AC3E}">
        <p14:creationId xmlns:p14="http://schemas.microsoft.com/office/powerpoint/2010/main" val="15745851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 xmlns:a16="http://schemas.microsoft.com/office/drawing/2014/main" id="{F5C03F1C-E4FE-47E6-BA93-152382B7BC92}"/>
              </a:ext>
            </a:extLst>
          </p:cNvPr>
          <p:cNvSpPr>
            <a:spLocks noGrp="1"/>
          </p:cNvSpPr>
          <p:nvPr>
            <p:ph type="dt" sz="half" idx="10"/>
          </p:nvPr>
        </p:nvSpPr>
        <p:spPr/>
        <p:txBody>
          <a:bodyPr/>
          <a:lstStyle/>
          <a:p>
            <a:fld id="{F572D61B-EC24-4098-9AC4-A02D76960D3C}" type="datetime1">
              <a:rPr lang="fr-FR" smtClean="0"/>
              <a:pPr/>
              <a:t>10/11/2021</a:t>
            </a:fld>
            <a:endParaRPr lang="fr-FR"/>
          </a:p>
        </p:txBody>
      </p:sp>
      <p:sp>
        <p:nvSpPr>
          <p:cNvPr id="3" name="Espace réservé du pied de page 2">
            <a:extLst>
              <a:ext uri="{FF2B5EF4-FFF2-40B4-BE49-F238E27FC236}">
                <a16:creationId xmlns="" xmlns:a16="http://schemas.microsoft.com/office/drawing/2014/main" id="{3951886D-5184-4040-8F05-56A0BA3E53C0}"/>
              </a:ext>
            </a:extLst>
          </p:cNvPr>
          <p:cNvSpPr>
            <a:spLocks noGrp="1"/>
          </p:cNvSpPr>
          <p:nvPr>
            <p:ph type="ftr" sz="quarter" idx="11"/>
          </p:nvPr>
        </p:nvSpPr>
        <p:spPr/>
        <p:txBody>
          <a:bodyPr/>
          <a:lstStyle/>
          <a:p>
            <a:r>
              <a:rPr lang="fr-FR" smtClean="0"/>
              <a:t>Patrick LETOURNEUR   Maître de Conférences  associé à l‘Université de Corse, Avocat au Barreau de  Paris  ©</a:t>
            </a:r>
            <a:endParaRPr lang="fr-FR"/>
          </a:p>
        </p:txBody>
      </p:sp>
      <p:sp>
        <p:nvSpPr>
          <p:cNvPr id="4" name="Espace réservé du numéro de diapositive 3">
            <a:extLst>
              <a:ext uri="{FF2B5EF4-FFF2-40B4-BE49-F238E27FC236}">
                <a16:creationId xmlns="" xmlns:a16="http://schemas.microsoft.com/office/drawing/2014/main" id="{1F182CCF-0FF9-45C3-9A68-3B1F6EB29840}"/>
              </a:ext>
            </a:extLst>
          </p:cNvPr>
          <p:cNvSpPr>
            <a:spLocks noGrp="1"/>
          </p:cNvSpPr>
          <p:nvPr>
            <p:ph type="sldNum" sz="quarter" idx="12"/>
          </p:nvPr>
        </p:nvSpPr>
        <p:spPr/>
        <p:txBody>
          <a:bodyPr/>
          <a:lstStyle/>
          <a:p>
            <a:fld id="{11EECA21-C4ED-474C-9009-41735F98D704}" type="slidenum">
              <a:rPr lang="fr-FR" smtClean="0"/>
              <a:pPr/>
              <a:t>‹N°›</a:t>
            </a:fld>
            <a:endParaRPr lang="fr-FR"/>
          </a:p>
        </p:txBody>
      </p:sp>
    </p:spTree>
    <p:extLst>
      <p:ext uri="{BB962C8B-B14F-4D97-AF65-F5344CB8AC3E}">
        <p14:creationId xmlns:p14="http://schemas.microsoft.com/office/powerpoint/2010/main" val="18520116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B55DE4CE-5614-43A9-B799-22FB82926679}"/>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a:extLst>
              <a:ext uri="{FF2B5EF4-FFF2-40B4-BE49-F238E27FC236}">
                <a16:creationId xmlns="" xmlns:a16="http://schemas.microsoft.com/office/drawing/2014/main" id="{D1BCEE1A-EC90-4C89-A654-A9C84C02BCC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a:extLst>
              <a:ext uri="{FF2B5EF4-FFF2-40B4-BE49-F238E27FC236}">
                <a16:creationId xmlns="" xmlns:a16="http://schemas.microsoft.com/office/drawing/2014/main" id="{92153D4B-EA43-4371-A57F-8CF4D0BAE9C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 xmlns:a16="http://schemas.microsoft.com/office/drawing/2014/main" id="{2C554871-9BD5-436D-B284-D3F99A31E025}"/>
              </a:ext>
            </a:extLst>
          </p:cNvPr>
          <p:cNvSpPr>
            <a:spLocks noGrp="1"/>
          </p:cNvSpPr>
          <p:nvPr>
            <p:ph type="dt" sz="half" idx="10"/>
          </p:nvPr>
        </p:nvSpPr>
        <p:spPr/>
        <p:txBody>
          <a:bodyPr/>
          <a:lstStyle/>
          <a:p>
            <a:fld id="{A7F955BE-3DE1-44A2-B023-AD5F69A05A0A}" type="datetime1">
              <a:rPr lang="fr-FR" smtClean="0"/>
              <a:pPr/>
              <a:t>10/11/2021</a:t>
            </a:fld>
            <a:endParaRPr lang="fr-FR"/>
          </a:p>
        </p:txBody>
      </p:sp>
      <p:sp>
        <p:nvSpPr>
          <p:cNvPr id="6" name="Espace réservé du pied de page 5">
            <a:extLst>
              <a:ext uri="{FF2B5EF4-FFF2-40B4-BE49-F238E27FC236}">
                <a16:creationId xmlns="" xmlns:a16="http://schemas.microsoft.com/office/drawing/2014/main" id="{DE137E8B-6890-48A4-81B3-B1077787C942}"/>
              </a:ext>
            </a:extLst>
          </p:cNvPr>
          <p:cNvSpPr>
            <a:spLocks noGrp="1"/>
          </p:cNvSpPr>
          <p:nvPr>
            <p:ph type="ftr" sz="quarter" idx="11"/>
          </p:nvPr>
        </p:nvSpPr>
        <p:spPr/>
        <p:txBody>
          <a:bodyPr/>
          <a:lstStyle/>
          <a:p>
            <a:r>
              <a:rPr lang="fr-FR" smtClean="0"/>
              <a:t>Patrick LETOURNEUR   Maître de Conférences  associé à l‘Université de Corse, Avocat au Barreau de  Paris  ©</a:t>
            </a:r>
            <a:endParaRPr lang="fr-FR"/>
          </a:p>
        </p:txBody>
      </p:sp>
      <p:sp>
        <p:nvSpPr>
          <p:cNvPr id="7" name="Espace réservé du numéro de diapositive 6">
            <a:extLst>
              <a:ext uri="{FF2B5EF4-FFF2-40B4-BE49-F238E27FC236}">
                <a16:creationId xmlns="" xmlns:a16="http://schemas.microsoft.com/office/drawing/2014/main" id="{92A9644D-5A4B-4F74-B4B8-284D2AED671B}"/>
              </a:ext>
            </a:extLst>
          </p:cNvPr>
          <p:cNvSpPr>
            <a:spLocks noGrp="1"/>
          </p:cNvSpPr>
          <p:nvPr>
            <p:ph type="sldNum" sz="quarter" idx="12"/>
          </p:nvPr>
        </p:nvSpPr>
        <p:spPr/>
        <p:txBody>
          <a:bodyPr/>
          <a:lstStyle/>
          <a:p>
            <a:fld id="{11EECA21-C4ED-474C-9009-41735F98D704}" type="slidenum">
              <a:rPr lang="fr-FR" smtClean="0"/>
              <a:pPr/>
              <a:t>‹N°›</a:t>
            </a:fld>
            <a:endParaRPr lang="fr-FR"/>
          </a:p>
        </p:txBody>
      </p:sp>
    </p:spTree>
    <p:extLst>
      <p:ext uri="{BB962C8B-B14F-4D97-AF65-F5344CB8AC3E}">
        <p14:creationId xmlns:p14="http://schemas.microsoft.com/office/powerpoint/2010/main" val="35813781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57C2E823-C6C2-4E3A-80A4-A2DD1A55FE47}"/>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a:extLst>
              <a:ext uri="{FF2B5EF4-FFF2-40B4-BE49-F238E27FC236}">
                <a16:creationId xmlns="" xmlns:a16="http://schemas.microsoft.com/office/drawing/2014/main" id="{3AF7A4ED-7E1C-4F63-A529-975C385DDFD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a:extLst>
              <a:ext uri="{FF2B5EF4-FFF2-40B4-BE49-F238E27FC236}">
                <a16:creationId xmlns="" xmlns:a16="http://schemas.microsoft.com/office/drawing/2014/main" id="{D622E465-5B0D-4D13-B755-1D7EC40B3F4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 xmlns:a16="http://schemas.microsoft.com/office/drawing/2014/main" id="{F179C112-4821-40E3-ACE5-6DA37DE350FC}"/>
              </a:ext>
            </a:extLst>
          </p:cNvPr>
          <p:cNvSpPr>
            <a:spLocks noGrp="1"/>
          </p:cNvSpPr>
          <p:nvPr>
            <p:ph type="dt" sz="half" idx="10"/>
          </p:nvPr>
        </p:nvSpPr>
        <p:spPr/>
        <p:txBody>
          <a:bodyPr/>
          <a:lstStyle/>
          <a:p>
            <a:fld id="{617FA308-5FF5-4CB4-989A-00D76408C2FA}" type="datetime1">
              <a:rPr lang="fr-FR" smtClean="0"/>
              <a:pPr/>
              <a:t>10/11/2021</a:t>
            </a:fld>
            <a:endParaRPr lang="fr-FR"/>
          </a:p>
        </p:txBody>
      </p:sp>
      <p:sp>
        <p:nvSpPr>
          <p:cNvPr id="6" name="Espace réservé du pied de page 5">
            <a:extLst>
              <a:ext uri="{FF2B5EF4-FFF2-40B4-BE49-F238E27FC236}">
                <a16:creationId xmlns="" xmlns:a16="http://schemas.microsoft.com/office/drawing/2014/main" id="{63857979-7F48-49F8-9C8F-1F1F5F300DE3}"/>
              </a:ext>
            </a:extLst>
          </p:cNvPr>
          <p:cNvSpPr>
            <a:spLocks noGrp="1"/>
          </p:cNvSpPr>
          <p:nvPr>
            <p:ph type="ftr" sz="quarter" idx="11"/>
          </p:nvPr>
        </p:nvSpPr>
        <p:spPr/>
        <p:txBody>
          <a:bodyPr/>
          <a:lstStyle/>
          <a:p>
            <a:r>
              <a:rPr lang="fr-FR" smtClean="0"/>
              <a:t>Patrick LETOURNEUR   Maître de Conférences  associé à l‘Université de Corse, Avocat au Barreau de  Paris  ©</a:t>
            </a:r>
            <a:endParaRPr lang="fr-FR"/>
          </a:p>
        </p:txBody>
      </p:sp>
      <p:sp>
        <p:nvSpPr>
          <p:cNvPr id="7" name="Espace réservé du numéro de diapositive 6">
            <a:extLst>
              <a:ext uri="{FF2B5EF4-FFF2-40B4-BE49-F238E27FC236}">
                <a16:creationId xmlns="" xmlns:a16="http://schemas.microsoft.com/office/drawing/2014/main" id="{4C5B239E-BEA8-4882-9D93-919C52055712}"/>
              </a:ext>
            </a:extLst>
          </p:cNvPr>
          <p:cNvSpPr>
            <a:spLocks noGrp="1"/>
          </p:cNvSpPr>
          <p:nvPr>
            <p:ph type="sldNum" sz="quarter" idx="12"/>
          </p:nvPr>
        </p:nvSpPr>
        <p:spPr/>
        <p:txBody>
          <a:bodyPr/>
          <a:lstStyle/>
          <a:p>
            <a:fld id="{11EECA21-C4ED-474C-9009-41735F98D704}" type="slidenum">
              <a:rPr lang="fr-FR" smtClean="0"/>
              <a:pPr/>
              <a:t>‹N°›</a:t>
            </a:fld>
            <a:endParaRPr lang="fr-FR"/>
          </a:p>
        </p:txBody>
      </p:sp>
    </p:spTree>
    <p:extLst>
      <p:ext uri="{BB962C8B-B14F-4D97-AF65-F5344CB8AC3E}">
        <p14:creationId xmlns:p14="http://schemas.microsoft.com/office/powerpoint/2010/main" val="33109138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 xmlns:a16="http://schemas.microsoft.com/office/drawing/2014/main" id="{C55FEFE1-C17B-4CAE-B13C-0053EF0F74C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 xmlns:a16="http://schemas.microsoft.com/office/drawing/2014/main" id="{ED75C1AF-0F70-4909-81ED-4F82262B1E6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 xmlns:a16="http://schemas.microsoft.com/office/drawing/2014/main" id="{AE34EA95-5BE8-42BD-BE7A-300D3638BD1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01DC067-D6E3-4879-A977-C7D6801F03CE}" type="datetime1">
              <a:rPr lang="fr-FR" smtClean="0"/>
              <a:pPr/>
              <a:t>10/11/2021</a:t>
            </a:fld>
            <a:endParaRPr lang="fr-FR"/>
          </a:p>
        </p:txBody>
      </p:sp>
      <p:sp>
        <p:nvSpPr>
          <p:cNvPr id="5" name="Espace réservé du pied de page 4">
            <a:extLst>
              <a:ext uri="{FF2B5EF4-FFF2-40B4-BE49-F238E27FC236}">
                <a16:creationId xmlns="" xmlns:a16="http://schemas.microsoft.com/office/drawing/2014/main" id="{B48D6F2E-D490-41F5-BCFC-0DE274FC48D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fr-FR" smtClean="0"/>
              <a:t>Patrick LETOURNEUR   Maître de Conférences  associé à l‘Université de Corse, Avocat au Barreau de  Paris  ©</a:t>
            </a:r>
            <a:endParaRPr lang="fr-FR"/>
          </a:p>
        </p:txBody>
      </p:sp>
      <p:sp>
        <p:nvSpPr>
          <p:cNvPr id="6" name="Espace réservé du numéro de diapositive 5">
            <a:extLst>
              <a:ext uri="{FF2B5EF4-FFF2-40B4-BE49-F238E27FC236}">
                <a16:creationId xmlns="" xmlns:a16="http://schemas.microsoft.com/office/drawing/2014/main" id="{755E2F6D-E94E-4D2E-B71D-44CED443CFE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1EECA21-C4ED-474C-9009-41735F98D704}" type="slidenum">
              <a:rPr lang="fr-FR" smtClean="0"/>
              <a:pPr/>
              <a:t>‹N°›</a:t>
            </a:fld>
            <a:endParaRPr lang="fr-FR"/>
          </a:p>
        </p:txBody>
      </p:sp>
    </p:spTree>
    <p:extLst>
      <p:ext uri="{BB962C8B-B14F-4D97-AF65-F5344CB8AC3E}">
        <p14:creationId xmlns:p14="http://schemas.microsoft.com/office/powerpoint/2010/main" val="65770344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40081" y="1122363"/>
            <a:ext cx="10842170" cy="2387600"/>
          </a:xfrm>
        </p:spPr>
        <p:txBody>
          <a:bodyPr>
            <a:normAutofit/>
          </a:bodyPr>
          <a:lstStyle/>
          <a:p>
            <a:r>
              <a:rPr lang="fr-FR" sz="3200" b="1" dirty="0" smtClean="0">
                <a:solidFill>
                  <a:srgbClr val="C00000"/>
                </a:solidFill>
                <a:cs typeface="Times New Roman" panose="02020603050405020304" pitchFamily="18" charset="0"/>
              </a:rPr>
              <a:t> COLLOQUE : LE FINANCEMENT DES ENTREPRISES </a:t>
            </a:r>
            <a:br>
              <a:rPr lang="fr-FR" sz="3200" b="1" dirty="0" smtClean="0">
                <a:solidFill>
                  <a:srgbClr val="C00000"/>
                </a:solidFill>
                <a:cs typeface="Times New Roman" panose="02020603050405020304" pitchFamily="18" charset="0"/>
              </a:rPr>
            </a:br>
            <a:r>
              <a:rPr lang="fr-FR" sz="3200" b="1" dirty="0" smtClean="0">
                <a:solidFill>
                  <a:srgbClr val="C00000"/>
                </a:solidFill>
                <a:cs typeface="Times New Roman" panose="02020603050405020304" pitchFamily="18" charset="0"/>
              </a:rPr>
              <a:t>EVOLUTIONS ET ACTUALITES JURIDIQUES</a:t>
            </a:r>
            <a:r>
              <a:rPr lang="fr-FR" sz="3200" b="1" i="1" dirty="0" smtClean="0">
                <a:solidFill>
                  <a:srgbClr val="C00000"/>
                </a:solidFill>
                <a:cs typeface="Times New Roman" panose="02020603050405020304" pitchFamily="18" charset="0"/>
              </a:rPr>
              <a:t/>
            </a:r>
            <a:br>
              <a:rPr lang="fr-FR" sz="3200" b="1" i="1" dirty="0" smtClean="0">
                <a:solidFill>
                  <a:srgbClr val="C00000"/>
                </a:solidFill>
                <a:cs typeface="Times New Roman" panose="02020603050405020304" pitchFamily="18" charset="0"/>
              </a:rPr>
            </a:br>
            <a:r>
              <a:rPr lang="fr-FR" sz="2400" b="1" i="1" dirty="0" smtClean="0">
                <a:solidFill>
                  <a:srgbClr val="C00000"/>
                </a:solidFill>
                <a:cs typeface="Times New Roman" panose="02020603050405020304" pitchFamily="18" charset="0"/>
              </a:rPr>
              <a:t/>
            </a:r>
            <a:br>
              <a:rPr lang="fr-FR" sz="2400" b="1" i="1" dirty="0" smtClean="0">
                <a:solidFill>
                  <a:srgbClr val="C00000"/>
                </a:solidFill>
                <a:cs typeface="Times New Roman" panose="02020603050405020304" pitchFamily="18" charset="0"/>
              </a:rPr>
            </a:br>
            <a:r>
              <a:rPr lang="fr-FR" sz="2400" b="1" dirty="0" smtClean="0">
                <a:solidFill>
                  <a:srgbClr val="C00000"/>
                </a:solidFill>
                <a:cs typeface="Times New Roman" panose="02020603050405020304" pitchFamily="18" charset="0"/>
              </a:rPr>
              <a:t>LE CONTRAT DE FINANCEMENT AVEC UN ETABLISSEMENT DE CREDIT </a:t>
            </a:r>
            <a:br>
              <a:rPr lang="fr-FR" sz="2400" b="1" dirty="0" smtClean="0">
                <a:solidFill>
                  <a:srgbClr val="C00000"/>
                </a:solidFill>
                <a:cs typeface="Times New Roman" panose="02020603050405020304" pitchFamily="18" charset="0"/>
              </a:rPr>
            </a:br>
            <a:r>
              <a:rPr lang="fr-FR" sz="2400" b="1" dirty="0" smtClean="0">
                <a:solidFill>
                  <a:srgbClr val="C00000"/>
                </a:solidFill>
                <a:cs typeface="Times New Roman" panose="02020603050405020304" pitchFamily="18" charset="0"/>
              </a:rPr>
              <a:t>ELEMENTS D’ANALYSE JURIDIQUE SUR LE CONTRAT STANDARD</a:t>
            </a:r>
            <a:endParaRPr lang="fr-FR" sz="2400" dirty="0"/>
          </a:p>
        </p:txBody>
      </p:sp>
      <p:sp>
        <p:nvSpPr>
          <p:cNvPr id="3" name="Sous-titre 2"/>
          <p:cNvSpPr>
            <a:spLocks noGrp="1"/>
          </p:cNvSpPr>
          <p:nvPr>
            <p:ph type="subTitle" idx="1"/>
          </p:nvPr>
        </p:nvSpPr>
        <p:spPr>
          <a:xfrm>
            <a:off x="1524000" y="4140925"/>
            <a:ext cx="9144000" cy="1515291"/>
          </a:xfrm>
        </p:spPr>
        <p:txBody>
          <a:bodyPr>
            <a:normAutofit/>
          </a:bodyPr>
          <a:lstStyle/>
          <a:p>
            <a:r>
              <a:rPr lang="fr-FR" dirty="0" smtClean="0">
                <a:cs typeface="Times New Roman" panose="02020603050405020304" pitchFamily="18" charset="0"/>
              </a:rPr>
              <a:t>Université de Corse</a:t>
            </a:r>
          </a:p>
          <a:p>
            <a:r>
              <a:rPr lang="fr-FR" dirty="0" smtClean="0">
                <a:cs typeface="Times New Roman" panose="02020603050405020304" pitchFamily="18" charset="0"/>
              </a:rPr>
              <a:t>Faculté de droit et de science politique</a:t>
            </a:r>
          </a:p>
          <a:p>
            <a:r>
              <a:rPr lang="fr-FR" dirty="0" smtClean="0">
                <a:cs typeface="Times New Roman" panose="02020603050405020304" pitchFamily="18" charset="0"/>
              </a:rPr>
              <a:t>7 et 8 octobre 2021</a:t>
            </a:r>
          </a:p>
          <a:p>
            <a:endParaRPr lang="fr-FR" dirty="0"/>
          </a:p>
        </p:txBody>
      </p:sp>
      <p:sp>
        <p:nvSpPr>
          <p:cNvPr id="4" name="Espace réservé du pied de page 3"/>
          <p:cNvSpPr>
            <a:spLocks noGrp="1"/>
          </p:cNvSpPr>
          <p:nvPr>
            <p:ph type="ftr" sz="quarter" idx="11"/>
          </p:nvPr>
        </p:nvSpPr>
        <p:spPr>
          <a:xfrm>
            <a:off x="1685109" y="6356350"/>
            <a:ext cx="9470571" cy="365125"/>
          </a:xfrm>
        </p:spPr>
        <p:txBody>
          <a:bodyPr/>
          <a:lstStyle/>
          <a:p>
            <a:r>
              <a:rPr lang="fr-FR" sz="1600" b="1" dirty="0" smtClean="0"/>
              <a:t>Patrick LETOURNEUR   Maître de conférences  associé à l‘Université de Corse, Avocat au Barreau de  Paris  ©</a:t>
            </a:r>
            <a:endParaRPr lang="fr-FR" sz="1600" b="1" dirty="0"/>
          </a:p>
        </p:txBody>
      </p:sp>
      <p:sp>
        <p:nvSpPr>
          <p:cNvPr id="5" name="Espace réservé du numéro de diapositive 4"/>
          <p:cNvSpPr>
            <a:spLocks noGrp="1"/>
          </p:cNvSpPr>
          <p:nvPr>
            <p:ph type="sldNum" sz="quarter" idx="12"/>
          </p:nvPr>
        </p:nvSpPr>
        <p:spPr/>
        <p:txBody>
          <a:bodyPr/>
          <a:lstStyle/>
          <a:p>
            <a:fld id="{11EECA21-C4ED-474C-9009-41735F98D704}" type="slidenum">
              <a:rPr lang="fr-FR" smtClean="0"/>
              <a:pPr/>
              <a:t>1</a:t>
            </a:fld>
            <a:endParaRPr lang="fr-F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45876B37-A57E-4604-BCF0-27245AB5AE7B}"/>
              </a:ext>
            </a:extLst>
          </p:cNvPr>
          <p:cNvSpPr>
            <a:spLocks noGrp="1"/>
          </p:cNvSpPr>
          <p:nvPr>
            <p:ph type="title"/>
          </p:nvPr>
        </p:nvSpPr>
        <p:spPr>
          <a:solidFill>
            <a:schemeClr val="bg1"/>
          </a:solidFill>
        </p:spPr>
        <p:txBody>
          <a:bodyPr>
            <a:normAutofit/>
          </a:bodyPr>
          <a:lstStyle/>
          <a:p>
            <a:pPr marL="571500" indent="-571500" algn="ctr"/>
            <a:r>
              <a:rPr lang="fr-FR" sz="2400" b="1" dirty="0" smtClean="0">
                <a:solidFill>
                  <a:srgbClr val="C00000"/>
                </a:solidFill>
              </a:rPr>
              <a:t>V -        UNE </a:t>
            </a:r>
            <a:r>
              <a:rPr lang="fr-FR" sz="2400" b="1" dirty="0">
                <a:solidFill>
                  <a:srgbClr val="C00000"/>
                </a:solidFill>
              </a:rPr>
              <a:t>INSTRUMENTALISATION </a:t>
            </a:r>
            <a:r>
              <a:rPr lang="fr-FR" sz="2400" b="1" dirty="0" smtClean="0">
                <a:solidFill>
                  <a:srgbClr val="C00000"/>
                </a:solidFill>
              </a:rPr>
              <a:t>PARFOIS EXCESSIVE </a:t>
            </a:r>
            <a:r>
              <a:rPr lang="fr-FR" sz="2400" b="1" dirty="0">
                <a:solidFill>
                  <a:srgbClr val="C00000"/>
                </a:solidFill>
              </a:rPr>
              <a:t>DU CONTRAT </a:t>
            </a:r>
            <a:r>
              <a:rPr lang="fr-FR" sz="2400" b="1" dirty="0" smtClean="0">
                <a:solidFill>
                  <a:srgbClr val="C00000"/>
                </a:solidFill>
              </a:rPr>
              <a:t/>
            </a:r>
            <a:br>
              <a:rPr lang="fr-FR" sz="2400" b="1" dirty="0" smtClean="0">
                <a:solidFill>
                  <a:srgbClr val="C00000"/>
                </a:solidFill>
              </a:rPr>
            </a:br>
            <a:r>
              <a:rPr lang="fr-FR" sz="2400" b="1" dirty="0" smtClean="0">
                <a:solidFill>
                  <a:srgbClr val="C00000"/>
                </a:solidFill>
              </a:rPr>
              <a:t>PAR </a:t>
            </a:r>
            <a:r>
              <a:rPr lang="fr-FR" sz="2400" b="1" dirty="0">
                <a:solidFill>
                  <a:srgbClr val="C00000"/>
                </a:solidFill>
              </a:rPr>
              <a:t>RAPPORT A LA LOI</a:t>
            </a:r>
          </a:p>
        </p:txBody>
      </p:sp>
      <p:sp>
        <p:nvSpPr>
          <p:cNvPr id="3" name="Espace réservé du contenu 2">
            <a:extLst>
              <a:ext uri="{FF2B5EF4-FFF2-40B4-BE49-F238E27FC236}">
                <a16:creationId xmlns="" xmlns:a16="http://schemas.microsoft.com/office/drawing/2014/main" id="{64FF9D59-E29E-4EDE-8E38-AB9803716826}"/>
              </a:ext>
            </a:extLst>
          </p:cNvPr>
          <p:cNvSpPr>
            <a:spLocks noGrp="1"/>
          </p:cNvSpPr>
          <p:nvPr>
            <p:ph idx="1"/>
          </p:nvPr>
        </p:nvSpPr>
        <p:spPr>
          <a:xfrm>
            <a:off x="838200" y="1136469"/>
            <a:ext cx="10515600" cy="5332570"/>
          </a:xfrm>
        </p:spPr>
        <p:txBody>
          <a:bodyPr>
            <a:normAutofit lnSpcReduction="10000"/>
          </a:bodyPr>
          <a:lstStyle/>
          <a:p>
            <a:pPr marL="0" indent="0">
              <a:buNone/>
            </a:pPr>
            <a:endParaRPr lang="fr-FR" sz="1800" dirty="0"/>
          </a:p>
          <a:p>
            <a:pPr lvl="1">
              <a:buNone/>
            </a:pPr>
            <a:r>
              <a:rPr lang="fr-FR" sz="1800" b="1" dirty="0" smtClean="0"/>
              <a:t>9) Une analyse de contenu </a:t>
            </a:r>
            <a:r>
              <a:rPr lang="fr-FR" sz="1800" b="1" dirty="0"/>
              <a:t>du </a:t>
            </a:r>
            <a:r>
              <a:rPr lang="fr-FR" sz="1800" b="1" dirty="0" smtClean="0"/>
              <a:t>risque prêteur qui semble viser exclusivement à garantir la marge des banques (</a:t>
            </a:r>
            <a:r>
              <a:rPr lang="fr-FR" sz="1800" b="1" dirty="0" err="1" smtClean="0"/>
              <a:t>pricing</a:t>
            </a:r>
            <a:r>
              <a:rPr lang="fr-FR" sz="1800" b="1" dirty="0" smtClean="0"/>
              <a:t>) tout  en cherchant à annihiler tout risque d’entreprise propre à l’activité , à savoir :</a:t>
            </a:r>
            <a:endParaRPr lang="fr-FR" sz="1800" b="1" dirty="0"/>
          </a:p>
          <a:p>
            <a:pPr lvl="2">
              <a:buFont typeface="Wingdings" panose="05000000000000000000" pitchFamily="2" charset="2"/>
              <a:buChar char="Ø"/>
            </a:pPr>
            <a:r>
              <a:rPr lang="fr-FR" sz="1600" dirty="0" smtClean="0"/>
              <a:t>Des </a:t>
            </a:r>
            <a:r>
              <a:rPr lang="fr-FR" sz="1600" dirty="0"/>
              <a:t>contraintes et risques propres (rendement en rapport avec la levée de </a:t>
            </a:r>
            <a:r>
              <a:rPr lang="fr-FR" sz="1600" dirty="0" smtClean="0"/>
              <a:t>fonds, risques </a:t>
            </a:r>
            <a:r>
              <a:rPr lang="fr-FR" sz="1600" dirty="0"/>
              <a:t>et </a:t>
            </a:r>
            <a:r>
              <a:rPr lang="fr-FR" sz="1600" dirty="0" smtClean="0"/>
              <a:t>coût </a:t>
            </a:r>
            <a:r>
              <a:rPr lang="fr-FR" sz="1600" dirty="0"/>
              <a:t>des contraintes </a:t>
            </a:r>
            <a:r>
              <a:rPr lang="fr-FR" sz="1600" dirty="0" smtClean="0"/>
              <a:t>légales ou prudentielles – Bâle III) et des risques tiers (et aléas économiques et de marché) qu’il </a:t>
            </a:r>
            <a:r>
              <a:rPr lang="fr-FR" sz="1600" dirty="0"/>
              <a:t>faut </a:t>
            </a:r>
            <a:r>
              <a:rPr lang="fr-FR" sz="1600" dirty="0" smtClean="0"/>
              <a:t>transférer aux clients, puis du risque crédit du client (défaillance) qui doit contribuer à la marge de la banque (caractère spéculatif) mais ne peut l’impacter que dans certaines limites qu’il faut savoir : a) limiter, b) encadrer, c) partager.</a:t>
            </a:r>
            <a:endParaRPr lang="fr-FR" sz="1600" dirty="0"/>
          </a:p>
          <a:p>
            <a:pPr lvl="1">
              <a:buNone/>
            </a:pPr>
            <a:r>
              <a:rPr lang="fr-FR" sz="1800" b="1" dirty="0" smtClean="0"/>
              <a:t>10) Un écart parfois apparent aux </a:t>
            </a:r>
            <a:r>
              <a:rPr lang="fr-FR" sz="1800" b="1" dirty="0"/>
              <a:t>responsabilités </a:t>
            </a:r>
            <a:r>
              <a:rPr lang="fr-FR" sz="1800" b="1" dirty="0" smtClean="0"/>
              <a:t>ordinaires et de droit devant être assumées consécutivement aux services et opérations rendus par les banques, lorsqu’elles recherchent contractuellement à en exclure les conséquences, à savoir:</a:t>
            </a:r>
            <a:endParaRPr lang="fr-FR" sz="1800" b="1" dirty="0"/>
          </a:p>
          <a:p>
            <a:pPr lvl="2">
              <a:buFont typeface="Wingdings" panose="05000000000000000000" pitchFamily="2" charset="2"/>
              <a:buChar char="Ø"/>
            </a:pPr>
            <a:r>
              <a:rPr lang="fr-FR" sz="1600" dirty="0"/>
              <a:t>En amont de </a:t>
            </a:r>
            <a:r>
              <a:rPr lang="fr-FR" sz="1600" dirty="0" smtClean="0"/>
              <a:t>l’opération, l’analyse des informations client et du marché (conseil et devoir de mise en garde)</a:t>
            </a:r>
          </a:p>
          <a:p>
            <a:pPr lvl="2">
              <a:buFont typeface="Wingdings" panose="05000000000000000000" pitchFamily="2" charset="2"/>
              <a:buChar char="Ø"/>
            </a:pPr>
            <a:r>
              <a:rPr lang="fr-FR" sz="1600" dirty="0" smtClean="0"/>
              <a:t>Une offre de crédit [en présence des </a:t>
            </a:r>
            <a:r>
              <a:rPr lang="fr-FR" sz="1600" dirty="0"/>
              <a:t>conseils et </a:t>
            </a:r>
            <a:r>
              <a:rPr lang="fr-FR" sz="1600" dirty="0" smtClean="0"/>
              <a:t>des </a:t>
            </a:r>
            <a:r>
              <a:rPr lang="fr-FR" sz="1600" dirty="0"/>
              <a:t>départements spécialisés de la banque </a:t>
            </a:r>
            <a:r>
              <a:rPr lang="fr-FR" sz="1600" dirty="0" smtClean="0"/>
              <a:t>: finance,  juridique et conformité/</a:t>
            </a:r>
            <a:r>
              <a:rPr lang="fr-FR" sz="1600" i="1" dirty="0" err="1" smtClean="0"/>
              <a:t>compliance</a:t>
            </a:r>
            <a:r>
              <a:rPr lang="fr-FR" sz="1600" dirty="0" smtClean="0"/>
              <a:t>] </a:t>
            </a:r>
            <a:r>
              <a:rPr lang="fr-FR" sz="1600" i="1" dirty="0" smtClean="0"/>
              <a:t>(</a:t>
            </a:r>
            <a:r>
              <a:rPr lang="fr-FR" sz="1600" dirty="0" smtClean="0"/>
              <a:t>qui devrait être adéquate et engageante , avec une responsabilité de moyens et parfois de résultat)</a:t>
            </a:r>
            <a:endParaRPr lang="fr-FR" sz="1600" dirty="0"/>
          </a:p>
          <a:p>
            <a:pPr lvl="2">
              <a:buFont typeface="Wingdings" panose="05000000000000000000" pitchFamily="2" charset="2"/>
              <a:buChar char="Ø"/>
            </a:pPr>
            <a:r>
              <a:rPr lang="fr-FR" sz="1600" dirty="0"/>
              <a:t>Après la signature, la levée des conditions suspensives </a:t>
            </a:r>
            <a:r>
              <a:rPr lang="fr-FR" sz="1600" dirty="0" smtClean="0"/>
              <a:t>(dont opinion légale de validité et de capacité à partager) et </a:t>
            </a:r>
            <a:r>
              <a:rPr lang="fr-FR" sz="1600" dirty="0"/>
              <a:t>la mise </a:t>
            </a:r>
            <a:r>
              <a:rPr lang="fr-FR" sz="1600" dirty="0" smtClean="0"/>
              <a:t>à disposition des fonds (en évitant les définitions ouvertes ou une mise en œuvre sans délai)</a:t>
            </a:r>
            <a:endParaRPr lang="fr-FR" sz="1600" dirty="0"/>
          </a:p>
          <a:p>
            <a:pPr lvl="2">
              <a:buFont typeface="Wingdings" panose="05000000000000000000" pitchFamily="2" charset="2"/>
              <a:buChar char="Ø"/>
            </a:pPr>
            <a:r>
              <a:rPr lang="fr-FR" sz="1600" dirty="0"/>
              <a:t>La vérification, pendant la durée du crédit, des conditions d’exécution par </a:t>
            </a:r>
            <a:r>
              <a:rPr lang="fr-FR" sz="1600" dirty="0" smtClean="0"/>
              <a:t>l’emprunteur, et</a:t>
            </a:r>
          </a:p>
          <a:p>
            <a:pPr lvl="2">
              <a:buFont typeface="Wingdings" panose="05000000000000000000" pitchFamily="2" charset="2"/>
              <a:buChar char="Ø"/>
            </a:pPr>
            <a:r>
              <a:rPr lang="fr-FR" sz="1600" dirty="0" smtClean="0"/>
              <a:t>L’exécution de bonne foi de ses propres obligations (selon les règles de l’art ou ici la pratique des professionnels dans la même activité).</a:t>
            </a:r>
          </a:p>
          <a:p>
            <a:pPr lvl="2">
              <a:buFont typeface="Wingdings" panose="05000000000000000000" pitchFamily="2" charset="2"/>
              <a:buChar char="Ø"/>
            </a:pPr>
            <a:endParaRPr lang="fr-FR" sz="1800" dirty="0"/>
          </a:p>
          <a:p>
            <a:pPr marL="457200" lvl="1" indent="0">
              <a:buNone/>
            </a:pPr>
            <a:endParaRPr lang="fr-FR" dirty="0"/>
          </a:p>
        </p:txBody>
      </p:sp>
      <p:sp>
        <p:nvSpPr>
          <p:cNvPr id="6" name="Espace réservé du pied de page 3">
            <a:extLst>
              <a:ext uri="{FF2B5EF4-FFF2-40B4-BE49-F238E27FC236}">
                <a16:creationId xmlns="" xmlns:a16="http://schemas.microsoft.com/office/drawing/2014/main" id="{1BE508F3-C0A3-4E76-B128-81B5E7E127EF}"/>
              </a:ext>
            </a:extLst>
          </p:cNvPr>
          <p:cNvSpPr>
            <a:spLocks noGrp="1"/>
          </p:cNvSpPr>
          <p:nvPr>
            <p:ph type="ftr" sz="quarter" idx="11"/>
          </p:nvPr>
        </p:nvSpPr>
        <p:spPr>
          <a:xfrm>
            <a:off x="828675" y="6455391"/>
            <a:ext cx="10334625" cy="259734"/>
          </a:xfrm>
        </p:spPr>
        <p:txBody>
          <a:bodyPr/>
          <a:lstStyle/>
          <a:p>
            <a:r>
              <a:rPr lang="fr-FR" sz="1600" b="1" dirty="0" smtClean="0"/>
              <a:t>Patrick LETOURNEUR   Maître de conférences  associé à l‘Université de Corse, Avocat au Barreau de  Paris  ©</a:t>
            </a:r>
            <a:endParaRPr lang="fr-FR" sz="1600" b="1" dirty="0"/>
          </a:p>
        </p:txBody>
      </p:sp>
      <p:sp>
        <p:nvSpPr>
          <p:cNvPr id="5" name="Espace réservé du numéro de diapositive 4"/>
          <p:cNvSpPr>
            <a:spLocks noGrp="1"/>
          </p:cNvSpPr>
          <p:nvPr>
            <p:ph type="sldNum" sz="quarter" idx="12"/>
          </p:nvPr>
        </p:nvSpPr>
        <p:spPr/>
        <p:txBody>
          <a:bodyPr/>
          <a:lstStyle/>
          <a:p>
            <a:fld id="{11EECA21-C4ED-474C-9009-41735F98D704}" type="slidenum">
              <a:rPr lang="fr-FR" smtClean="0"/>
              <a:pPr/>
              <a:t>10</a:t>
            </a:fld>
            <a:endParaRPr lang="fr-FR"/>
          </a:p>
        </p:txBody>
      </p:sp>
    </p:spTree>
    <p:extLst>
      <p:ext uri="{BB962C8B-B14F-4D97-AF65-F5344CB8AC3E}">
        <p14:creationId xmlns:p14="http://schemas.microsoft.com/office/powerpoint/2010/main" val="155545577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45876B37-A57E-4604-BCF0-27245AB5AE7B}"/>
              </a:ext>
            </a:extLst>
          </p:cNvPr>
          <p:cNvSpPr>
            <a:spLocks noGrp="1"/>
          </p:cNvSpPr>
          <p:nvPr>
            <p:ph type="title"/>
          </p:nvPr>
        </p:nvSpPr>
        <p:spPr>
          <a:xfrm>
            <a:off x="838200" y="365125"/>
            <a:ext cx="10515600" cy="431709"/>
          </a:xfrm>
          <a:solidFill>
            <a:schemeClr val="bg1"/>
          </a:solidFill>
        </p:spPr>
        <p:txBody>
          <a:bodyPr>
            <a:normAutofit/>
          </a:bodyPr>
          <a:lstStyle/>
          <a:p>
            <a:pPr marL="571500" indent="-571500" algn="ctr"/>
            <a:r>
              <a:rPr lang="fr-FR" sz="2400" b="1" dirty="0" smtClean="0">
                <a:solidFill>
                  <a:srgbClr val="C00000"/>
                </a:solidFill>
              </a:rPr>
              <a:t>VI -      CONCLUSION </a:t>
            </a:r>
            <a:r>
              <a:rPr lang="fr-FR" sz="2400" b="1" dirty="0">
                <a:solidFill>
                  <a:srgbClr val="C00000"/>
                </a:solidFill>
              </a:rPr>
              <a:t>PROVISOIRE</a:t>
            </a:r>
          </a:p>
        </p:txBody>
      </p:sp>
      <p:sp>
        <p:nvSpPr>
          <p:cNvPr id="3" name="Espace réservé du contenu 2">
            <a:extLst>
              <a:ext uri="{FF2B5EF4-FFF2-40B4-BE49-F238E27FC236}">
                <a16:creationId xmlns="" xmlns:a16="http://schemas.microsoft.com/office/drawing/2014/main" id="{64FF9D59-E29E-4EDE-8E38-AB9803716826}"/>
              </a:ext>
            </a:extLst>
          </p:cNvPr>
          <p:cNvSpPr>
            <a:spLocks noGrp="1"/>
          </p:cNvSpPr>
          <p:nvPr>
            <p:ph idx="1"/>
          </p:nvPr>
        </p:nvSpPr>
        <p:spPr>
          <a:xfrm>
            <a:off x="838200" y="731520"/>
            <a:ext cx="10515600" cy="5914940"/>
          </a:xfrm>
        </p:spPr>
        <p:txBody>
          <a:bodyPr>
            <a:normAutofit/>
          </a:bodyPr>
          <a:lstStyle/>
          <a:p>
            <a:pPr marL="0" indent="0">
              <a:buNone/>
            </a:pPr>
            <a:r>
              <a:rPr lang="fr-FR" sz="2000" b="1" dirty="0"/>
              <a:t> </a:t>
            </a:r>
            <a:r>
              <a:rPr lang="fr-FR" sz="2000" b="1" dirty="0" smtClean="0"/>
              <a:t>11) Rôle essentiel  et influence du contrat standard dans la distribution du crédit aux entreprises</a:t>
            </a:r>
            <a:endParaRPr lang="fr-FR" sz="1500" dirty="0" smtClean="0"/>
          </a:p>
          <a:p>
            <a:pPr lvl="1">
              <a:buFont typeface="Wingdings" panose="05000000000000000000" pitchFamily="2" charset="2"/>
              <a:buChar char="Ø"/>
            </a:pPr>
            <a:r>
              <a:rPr lang="fr-FR" sz="1500" dirty="0" smtClean="0"/>
              <a:t>En promouvant les modalités </a:t>
            </a:r>
            <a:r>
              <a:rPr lang="fr-FR" sz="1500" dirty="0" smtClean="0"/>
              <a:t>d’accord et </a:t>
            </a:r>
            <a:r>
              <a:rPr lang="fr-FR" sz="1500" dirty="0" smtClean="0"/>
              <a:t>le façonnage des contrats de financement, le système financier et bancaire a montré sa capacité d’adaptation.  </a:t>
            </a:r>
            <a:r>
              <a:rPr lang="fr-FR" sz="1500" dirty="0"/>
              <a:t>Certains contrats standard </a:t>
            </a:r>
            <a:r>
              <a:rPr lang="fr-FR" sz="1500" dirty="0" smtClean="0"/>
              <a:t>ou clauses </a:t>
            </a:r>
            <a:r>
              <a:rPr lang="fr-FR" sz="1500" dirty="0" smtClean="0"/>
              <a:t>sont </a:t>
            </a:r>
            <a:r>
              <a:rPr lang="fr-FR" sz="1500" dirty="0" smtClean="0"/>
              <a:t>érigés en modèles d’application générale (ex . </a:t>
            </a:r>
            <a:r>
              <a:rPr lang="fr-FR" sz="1500" dirty="0" smtClean="0"/>
              <a:t>les </a:t>
            </a:r>
            <a:r>
              <a:rPr lang="fr-FR" sz="1500" dirty="0" smtClean="0"/>
              <a:t>placements privés et publics d’obligations). On sait que l’efficacité d’un crédit dépend des bonnes pratiques : la complexité des contraintes d’un financement d’entreprise justifie souvent  l’étape d’un avant-contrat pour s’entendre sur les principales conditions (</a:t>
            </a:r>
            <a:r>
              <a:rPr lang="fr-FR" sz="1500" i="1" dirty="0" err="1" smtClean="0"/>
              <a:t>term</a:t>
            </a:r>
            <a:r>
              <a:rPr lang="fr-FR" sz="1500" i="1" dirty="0" smtClean="0"/>
              <a:t> </a:t>
            </a:r>
            <a:r>
              <a:rPr lang="fr-FR" sz="1500" i="1" dirty="0" err="1" smtClean="0"/>
              <a:t>sheet</a:t>
            </a:r>
            <a:r>
              <a:rPr lang="fr-FR" sz="1500" dirty="0" smtClean="0"/>
              <a:t>), suivie de la communication par le prêteur –avant signature du contrat- de tous les éléments d’information nécessaires  à la compréhension et l’évaluation de son offre de crédit (cf. devoir d’information - nouvel art. 1112-1 C. </a:t>
            </a:r>
            <a:r>
              <a:rPr lang="fr-FR" sz="1500" dirty="0" err="1" smtClean="0"/>
              <a:t>civ</a:t>
            </a:r>
            <a:r>
              <a:rPr lang="fr-FR" sz="1500" dirty="0" smtClean="0"/>
              <a:t>). Cependant, le rapport de force reste assez inégal suivant le pouvoir d’expertise et de négociation des entreprises et leur capacité à accéder directement au marché. On sait également qu’en pratique les banques exercent leur capacité de discernement et peuvent renoncer, selon les  circonstances, à faire jouer les clauses de défaut des contrats. </a:t>
            </a:r>
          </a:p>
          <a:p>
            <a:pPr lvl="1">
              <a:buFont typeface="Wingdings" panose="05000000000000000000" pitchFamily="2" charset="2"/>
              <a:buChar char="Ø"/>
            </a:pPr>
            <a:r>
              <a:rPr lang="fr-FR" sz="1500" dirty="0" smtClean="0"/>
              <a:t>La liberté contractuelle prévaut et législateur, régulateurs et juges semblent soucieux d’assurer le bon fonctionnement entre tous les acteurs du système de crédit et encore hésitants à considérer, lors de la négociation d’un financement, l’existence d’une domination parfois excessive des prêteurs sur les entreprises emprunteuses (et l’existence d’une possible violence économique, au sens des nouveaux articles 1142 et 1143 C. </a:t>
            </a:r>
            <a:r>
              <a:rPr lang="fr-FR" sz="1500" dirty="0" err="1" smtClean="0"/>
              <a:t>civ</a:t>
            </a:r>
            <a:r>
              <a:rPr lang="fr-FR" sz="1500" dirty="0" smtClean="0"/>
              <a:t> ?), alors que, dans le même temps, les particuliers sont protégés des abus par les dispositions toujours renforcées du Code de la consommation, vis-à-vis des mêmes prêteurs. </a:t>
            </a:r>
          </a:p>
          <a:p>
            <a:pPr lvl="1">
              <a:buFont typeface="Wingdings" panose="05000000000000000000" pitchFamily="2" charset="2"/>
              <a:buChar char="Ø"/>
            </a:pPr>
            <a:r>
              <a:rPr lang="fr-FR" sz="1500" dirty="0" smtClean="0"/>
              <a:t>N’était-ce la priorité donnée par les entreprises à l’obtention et au maintien d’un crédit, le rééquilibrage ex-post de dispositions agréées manifestement « abusives » ou « déséquilibrées » devrait pouvoir être recherché, suivant les faits et certains axes que l’on peut rappeler : </a:t>
            </a:r>
            <a:r>
              <a:rPr lang="fr-FR" sz="1500" u="sng" dirty="0" smtClean="0"/>
              <a:t>en droit commun des contrats</a:t>
            </a:r>
            <a:r>
              <a:rPr lang="fr-FR" sz="1500" dirty="0" smtClean="0"/>
              <a:t>– art. 1171 (interprétation attendue) ou art. 1178 s C.civ (consentement), ou </a:t>
            </a:r>
            <a:r>
              <a:rPr lang="fr-FR" sz="1500" u="sng" dirty="0" smtClean="0"/>
              <a:t>en droit de la concurrence </a:t>
            </a:r>
            <a:r>
              <a:rPr lang="fr-FR" sz="1500" dirty="0" smtClean="0"/>
              <a:t>– art L. 511-4 C. Mon. &amp; Fin. et art. L. 420-1 à L. 420-4 C. </a:t>
            </a:r>
            <a:r>
              <a:rPr lang="fr-FR" sz="1500" dirty="0" err="1" smtClean="0"/>
              <a:t>com</a:t>
            </a:r>
            <a:r>
              <a:rPr lang="fr-FR" sz="1500" dirty="0" smtClean="0"/>
              <a:t> , ou </a:t>
            </a:r>
            <a:r>
              <a:rPr lang="fr-FR" sz="1500" u="sng" dirty="0" smtClean="0"/>
              <a:t>en droit des procédures collectives </a:t>
            </a:r>
            <a:r>
              <a:rPr lang="fr-FR" sz="1500" dirty="0" smtClean="0"/>
              <a:t>: principe de proportionnalité (art. L. 650-1 C.com). –mais il n’y a pas toujours de jurisprudence ou de décisions d’arbitrage accessibles. A défaut de jurisprudence favorable, de nouvelles règles claires devraient l’imposer.</a:t>
            </a:r>
            <a:endParaRPr lang="fr-FR" sz="1500" dirty="0"/>
          </a:p>
          <a:p>
            <a:pPr lvl="1">
              <a:buFont typeface="Wingdings" panose="05000000000000000000" pitchFamily="2" charset="2"/>
              <a:buChar char="Ø"/>
            </a:pPr>
            <a:r>
              <a:rPr lang="fr-FR" sz="1500" dirty="0" smtClean="0"/>
              <a:t>Dans cet environnement  contrasté, il </a:t>
            </a:r>
            <a:r>
              <a:rPr lang="fr-FR" sz="1500" dirty="0"/>
              <a:t>faut saluer </a:t>
            </a:r>
            <a:r>
              <a:rPr lang="fr-FR" sz="1500" dirty="0" smtClean="0"/>
              <a:t>l’effort </a:t>
            </a:r>
            <a:r>
              <a:rPr lang="fr-FR" sz="1500" dirty="0"/>
              <a:t>systématique de réécriture </a:t>
            </a:r>
            <a:r>
              <a:rPr lang="fr-FR" sz="1500" dirty="0" smtClean="0"/>
              <a:t>des </a:t>
            </a:r>
            <a:r>
              <a:rPr lang="fr-FR" sz="1500" dirty="0"/>
              <a:t>contrats types </a:t>
            </a:r>
            <a:r>
              <a:rPr lang="fr-FR" sz="1500" dirty="0" smtClean="0"/>
              <a:t>de financement par </a:t>
            </a:r>
            <a:r>
              <a:rPr lang="fr-FR" sz="1500" dirty="0"/>
              <a:t>les organisations professionnelles rassemblant les entreprises (notamment </a:t>
            </a:r>
            <a:r>
              <a:rPr lang="fr-FR" sz="1500" dirty="0" smtClean="0"/>
              <a:t>l’AFTE) et qui agit en prévention.</a:t>
            </a:r>
          </a:p>
          <a:p>
            <a:pPr lvl="1">
              <a:buFont typeface="Wingdings" panose="05000000000000000000" pitchFamily="2" charset="2"/>
              <a:buChar char="Ø"/>
            </a:pPr>
            <a:endParaRPr lang="fr-FR" sz="1800" dirty="0"/>
          </a:p>
        </p:txBody>
      </p:sp>
      <p:sp>
        <p:nvSpPr>
          <p:cNvPr id="6" name="Espace réservé du pied de page 3">
            <a:extLst>
              <a:ext uri="{FF2B5EF4-FFF2-40B4-BE49-F238E27FC236}">
                <a16:creationId xmlns="" xmlns:a16="http://schemas.microsoft.com/office/drawing/2014/main" id="{1BE508F3-C0A3-4E76-B128-81B5E7E127EF}"/>
              </a:ext>
            </a:extLst>
          </p:cNvPr>
          <p:cNvSpPr>
            <a:spLocks noGrp="1"/>
          </p:cNvSpPr>
          <p:nvPr>
            <p:ph type="ftr" sz="quarter" idx="11"/>
          </p:nvPr>
        </p:nvSpPr>
        <p:spPr>
          <a:xfrm>
            <a:off x="828675" y="6356350"/>
            <a:ext cx="10334625" cy="358775"/>
          </a:xfrm>
        </p:spPr>
        <p:txBody>
          <a:bodyPr/>
          <a:lstStyle/>
          <a:p>
            <a:r>
              <a:rPr lang="fr-FR" sz="1600" b="1" dirty="0" smtClean="0"/>
              <a:t>Patrick LETOURNEUR   Maître de conférences  associé à l‘Université de Corse, Avocat au Barreau de  Paris  ©</a:t>
            </a:r>
            <a:endParaRPr lang="fr-FR" sz="1600" b="1" dirty="0"/>
          </a:p>
        </p:txBody>
      </p:sp>
      <p:sp>
        <p:nvSpPr>
          <p:cNvPr id="5" name="Espace réservé du numéro de diapositive 4"/>
          <p:cNvSpPr>
            <a:spLocks noGrp="1"/>
          </p:cNvSpPr>
          <p:nvPr>
            <p:ph type="sldNum" sz="quarter" idx="12"/>
          </p:nvPr>
        </p:nvSpPr>
        <p:spPr/>
        <p:txBody>
          <a:bodyPr/>
          <a:lstStyle/>
          <a:p>
            <a:fld id="{11EECA21-C4ED-474C-9009-41735F98D704}" type="slidenum">
              <a:rPr lang="fr-FR" smtClean="0"/>
              <a:pPr/>
              <a:t>11</a:t>
            </a:fld>
            <a:endParaRPr lang="fr-FR"/>
          </a:p>
        </p:txBody>
      </p:sp>
    </p:spTree>
    <p:extLst>
      <p:ext uri="{BB962C8B-B14F-4D97-AF65-F5344CB8AC3E}">
        <p14:creationId xmlns:p14="http://schemas.microsoft.com/office/powerpoint/2010/main" val="43249146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45876B37-A57E-4604-BCF0-27245AB5AE7B}"/>
              </a:ext>
            </a:extLst>
          </p:cNvPr>
          <p:cNvSpPr>
            <a:spLocks noGrp="1"/>
          </p:cNvSpPr>
          <p:nvPr>
            <p:ph type="title"/>
          </p:nvPr>
        </p:nvSpPr>
        <p:spPr>
          <a:solidFill>
            <a:schemeClr val="bg1"/>
          </a:solidFill>
        </p:spPr>
        <p:txBody>
          <a:bodyPr>
            <a:normAutofit/>
          </a:bodyPr>
          <a:lstStyle/>
          <a:p>
            <a:pPr marL="571500" indent="-571500" algn="ctr">
              <a:buFont typeface="+mj-lt"/>
              <a:buAutoNum type="romanUcPeriod"/>
            </a:pPr>
            <a:r>
              <a:rPr lang="fr-FR" sz="2400" b="1" dirty="0">
                <a:solidFill>
                  <a:srgbClr val="C00000"/>
                </a:solidFill>
              </a:rPr>
              <a:t>LE CONTRAT DE </a:t>
            </a:r>
            <a:r>
              <a:rPr lang="fr-FR" sz="2400" b="1" dirty="0" smtClean="0">
                <a:solidFill>
                  <a:srgbClr val="C00000"/>
                </a:solidFill>
              </a:rPr>
              <a:t>FINANCEMENT, </a:t>
            </a:r>
            <a:r>
              <a:rPr lang="fr-FR" sz="2400" b="1" dirty="0">
                <a:solidFill>
                  <a:srgbClr val="C00000"/>
                </a:solidFill>
              </a:rPr>
              <a:t>UN CONTRAT SUI-GENERIS </a:t>
            </a:r>
            <a:r>
              <a:rPr lang="fr-FR" sz="2400" b="1" dirty="0" smtClean="0">
                <a:solidFill>
                  <a:srgbClr val="C00000"/>
                </a:solidFill>
              </a:rPr>
              <a:t/>
            </a:r>
            <a:br>
              <a:rPr lang="fr-FR" sz="2400" b="1" dirty="0" smtClean="0">
                <a:solidFill>
                  <a:srgbClr val="C00000"/>
                </a:solidFill>
              </a:rPr>
            </a:br>
            <a:r>
              <a:rPr lang="fr-FR" sz="2400" b="1" dirty="0" smtClean="0">
                <a:solidFill>
                  <a:srgbClr val="C00000"/>
                </a:solidFill>
              </a:rPr>
              <a:t>ISSU </a:t>
            </a:r>
            <a:r>
              <a:rPr lang="fr-FR" sz="2400" b="1" dirty="0">
                <a:solidFill>
                  <a:srgbClr val="C00000"/>
                </a:solidFill>
              </a:rPr>
              <a:t>D’UN CADRE JURIDIQUE PARTICULIER</a:t>
            </a:r>
          </a:p>
        </p:txBody>
      </p:sp>
      <p:sp>
        <p:nvSpPr>
          <p:cNvPr id="3" name="Espace réservé du contenu 2">
            <a:extLst>
              <a:ext uri="{FF2B5EF4-FFF2-40B4-BE49-F238E27FC236}">
                <a16:creationId xmlns="" xmlns:a16="http://schemas.microsoft.com/office/drawing/2014/main" id="{64FF9D59-E29E-4EDE-8E38-AB9803716826}"/>
              </a:ext>
            </a:extLst>
          </p:cNvPr>
          <p:cNvSpPr>
            <a:spLocks noGrp="1"/>
          </p:cNvSpPr>
          <p:nvPr>
            <p:ph idx="1"/>
          </p:nvPr>
        </p:nvSpPr>
        <p:spPr>
          <a:xfrm>
            <a:off x="838200" y="1724296"/>
            <a:ext cx="10515600" cy="4702629"/>
          </a:xfrm>
        </p:spPr>
        <p:txBody>
          <a:bodyPr>
            <a:normAutofit fontScale="85000" lnSpcReduction="20000"/>
          </a:bodyPr>
          <a:lstStyle/>
          <a:p>
            <a:pPr marL="457200" indent="-457200">
              <a:buNone/>
            </a:pPr>
            <a:r>
              <a:rPr lang="fr-FR" sz="2400" b="1" dirty="0" smtClean="0"/>
              <a:t>1) Un </a:t>
            </a:r>
            <a:r>
              <a:rPr lang="fr-FR" sz="2400" b="1" dirty="0"/>
              <a:t>encadrement normatif </a:t>
            </a:r>
            <a:r>
              <a:rPr lang="fr-FR" sz="2400" b="1" dirty="0" smtClean="0"/>
              <a:t>régalien, indirect et limité, du contrat, dans ses diverses acceptions, (absence de singularité de définition et d’un régime juridique fixé par la loi)</a:t>
            </a:r>
            <a:endParaRPr lang="fr-FR" sz="2400" b="1" dirty="0"/>
          </a:p>
          <a:p>
            <a:pPr marL="800100" lvl="1" indent="-342900">
              <a:buNone/>
            </a:pPr>
            <a:r>
              <a:rPr lang="fr-FR" sz="1800" dirty="0" smtClean="0"/>
              <a:t>*Constitue </a:t>
            </a:r>
            <a:r>
              <a:rPr lang="fr-FR" sz="1800" dirty="0"/>
              <a:t>une opération de crédit tout acte par lequel une personne agissant à titre onéreux met ou promet de mettre des fonds à la disposition d’une autre personne (art L 313-1 Code monétaire et </a:t>
            </a:r>
            <a:r>
              <a:rPr lang="fr-FR" sz="1800" dirty="0" smtClean="0"/>
              <a:t>financier) .</a:t>
            </a:r>
          </a:p>
          <a:p>
            <a:pPr marL="800100" lvl="1" indent="-342900">
              <a:buNone/>
            </a:pPr>
            <a:r>
              <a:rPr lang="fr-FR" sz="1800" dirty="0" smtClean="0"/>
              <a:t>*Catégorisé comme contrat de services sui-generis en doctrine, le contrat de financement ou de crédit couvre les diverses modalités d’un prêt et, le cas échéant, la chaîne de contrats comportant convention cadre et contrats applicatifs, les sûretés et engagements de couverture et tous les actes et documents accessoires ou d’exécution.</a:t>
            </a:r>
          </a:p>
          <a:p>
            <a:pPr>
              <a:buNone/>
            </a:pPr>
            <a:r>
              <a:rPr lang="fr-FR" sz="2400" b="1" dirty="0" smtClean="0"/>
              <a:t>       *</a:t>
            </a:r>
            <a:r>
              <a:rPr lang="fr-FR" sz="2100" b="1" dirty="0" smtClean="0"/>
              <a:t>La </a:t>
            </a:r>
            <a:r>
              <a:rPr lang="fr-FR" sz="2100" b="1" dirty="0"/>
              <a:t>nature juridique du contrat de </a:t>
            </a:r>
            <a:r>
              <a:rPr lang="fr-FR" sz="2100" b="1" dirty="0" smtClean="0"/>
              <a:t>financement d’entreprise en partie fixée </a:t>
            </a:r>
            <a:r>
              <a:rPr lang="fr-FR" sz="2100" b="1" dirty="0"/>
              <a:t>par le </a:t>
            </a:r>
            <a:r>
              <a:rPr lang="fr-FR" sz="2100" b="1" dirty="0" smtClean="0"/>
              <a:t>juge</a:t>
            </a:r>
          </a:p>
          <a:p>
            <a:pPr marL="685800" lvl="2">
              <a:spcBef>
                <a:spcPts val="1000"/>
              </a:spcBef>
              <a:buFont typeface="Wingdings" panose="05000000000000000000" pitchFamily="2" charset="2"/>
              <a:buChar char="Ø"/>
            </a:pPr>
            <a:r>
              <a:rPr lang="fr-FR" sz="1800" dirty="0" smtClean="0"/>
              <a:t>Le prêt consenti par un professionnel du crédit n’est pas un contrat réel, et, le prêt qui n’est pas consenti par un établissement de crédit est un contrat réel qui suppose la remise d’une chose (cf. qualification autre de certains crédits). </a:t>
            </a:r>
          </a:p>
          <a:p>
            <a:pPr marL="685800" lvl="2">
              <a:spcBef>
                <a:spcPts val="1000"/>
              </a:spcBef>
              <a:buFont typeface="Wingdings" panose="05000000000000000000" pitchFamily="2" charset="2"/>
              <a:buChar char="Ø"/>
            </a:pPr>
            <a:r>
              <a:rPr lang="fr-FR" sz="1800" dirty="0" smtClean="0"/>
              <a:t>Un contrat consensuel avec des professionnels du crédit. En particulier, les banques dont l’activité en collecte d’épargne et distribution de crédit est régulée, bénéficient d’un monopole, mais sont libres discrétionnairement d’accepter ou de refuser de prêter. Ce statut des banques devrait peser sur les caractéristiques voire la nature juridique du contrat de crédit.</a:t>
            </a:r>
          </a:p>
          <a:p>
            <a:pPr lvl="1">
              <a:buNone/>
            </a:pPr>
            <a:r>
              <a:rPr lang="fr-FR" sz="2400" b="1" dirty="0" smtClean="0"/>
              <a:t>*</a:t>
            </a:r>
            <a:r>
              <a:rPr lang="fr-FR" sz="2100" b="1" dirty="0" smtClean="0"/>
              <a:t>Un contrat répondant à de multiples contraintes, avec une filiation compliquée dans le droit français</a:t>
            </a:r>
          </a:p>
          <a:p>
            <a:pPr lvl="1">
              <a:buFont typeface="Wingdings" panose="05000000000000000000" pitchFamily="2" charset="2"/>
              <a:buChar char="Ø"/>
            </a:pPr>
            <a:r>
              <a:rPr lang="fr-FR" sz="1800" dirty="0" smtClean="0"/>
              <a:t>Code monétaire et financier : articles L.211-1 s. sur les instruments financiers dont contrats à terme ou contrats financiers stricto sensu,  L. 313-1 s. sur les crédits, L. 511-5 s. sur rôle et responsabilités des banques soumises à agrément et contrôle pour s’assurer, entre autres, que les activités sont compatibles avec le bon fonctionnement du système bancaire. </a:t>
            </a:r>
          </a:p>
          <a:p>
            <a:pPr lvl="1">
              <a:buFont typeface="Wingdings" panose="05000000000000000000" pitchFamily="2" charset="2"/>
              <a:buChar char="Ø"/>
            </a:pPr>
            <a:r>
              <a:rPr lang="fr-FR" sz="1800" dirty="0" smtClean="0"/>
              <a:t>Des références nombreuses (i)au droit commun relevant : a) du Code civil, b) du Code de commerce, et c) de leur adaptation à la problématique financière, mais également (ii) aux droit des sociétés et droit boursier pour les opérations sur le capital, droit fiscal, droit étranger des investisseurs et/ou des principales places financières (Londres, New-York), droit international via certaines conventions ratifiées (affacturage, loi d’autonomie, arbitrage…), le droit de la consommation étant globalement exclu ici puisque dédié à la protection des particuliers.</a:t>
            </a:r>
          </a:p>
          <a:p>
            <a:pPr marL="228600" lvl="1">
              <a:spcBef>
                <a:spcPts val="1000"/>
              </a:spcBef>
              <a:buFont typeface="Wingdings" panose="05000000000000000000" pitchFamily="2" charset="2"/>
              <a:buChar char="Ø"/>
            </a:pPr>
            <a:endParaRPr lang="fr-FR" sz="1800" dirty="0" smtClean="0"/>
          </a:p>
          <a:p>
            <a:pPr lvl="1">
              <a:buFont typeface="Wingdings" panose="05000000000000000000" pitchFamily="2" charset="2"/>
              <a:buChar char="Ø"/>
            </a:pPr>
            <a:endParaRPr lang="fr-FR" sz="1800" dirty="0"/>
          </a:p>
        </p:txBody>
      </p:sp>
      <p:sp>
        <p:nvSpPr>
          <p:cNvPr id="5" name="Espace réservé du pied de page 3">
            <a:extLst>
              <a:ext uri="{FF2B5EF4-FFF2-40B4-BE49-F238E27FC236}">
                <a16:creationId xmlns="" xmlns:a16="http://schemas.microsoft.com/office/drawing/2014/main" id="{26E19757-FC23-49DD-93D2-82CC5CD74617}"/>
              </a:ext>
            </a:extLst>
          </p:cNvPr>
          <p:cNvSpPr>
            <a:spLocks noGrp="1"/>
          </p:cNvSpPr>
          <p:nvPr>
            <p:ph type="ftr" sz="quarter" idx="11"/>
          </p:nvPr>
        </p:nvSpPr>
        <p:spPr>
          <a:xfrm>
            <a:off x="828675" y="6356350"/>
            <a:ext cx="10334625" cy="358775"/>
          </a:xfrm>
        </p:spPr>
        <p:txBody>
          <a:bodyPr/>
          <a:lstStyle/>
          <a:p>
            <a:r>
              <a:rPr lang="fr-FR" sz="1600" b="1" dirty="0" smtClean="0"/>
              <a:t>Patrick LETOURNEUR   Maître de conférences  associé à l‘Université de Corse, Avocat au Barreau de  Paris  ©</a:t>
            </a:r>
            <a:endParaRPr lang="fr-FR" sz="1600" b="1" dirty="0"/>
          </a:p>
        </p:txBody>
      </p:sp>
      <p:sp>
        <p:nvSpPr>
          <p:cNvPr id="6" name="Espace réservé du numéro de diapositive 5"/>
          <p:cNvSpPr>
            <a:spLocks noGrp="1"/>
          </p:cNvSpPr>
          <p:nvPr>
            <p:ph type="sldNum" sz="quarter" idx="12"/>
          </p:nvPr>
        </p:nvSpPr>
        <p:spPr/>
        <p:txBody>
          <a:bodyPr/>
          <a:lstStyle/>
          <a:p>
            <a:fld id="{11EECA21-C4ED-474C-9009-41735F98D704}" type="slidenum">
              <a:rPr lang="fr-FR" smtClean="0"/>
              <a:pPr/>
              <a:t>2</a:t>
            </a:fld>
            <a:endParaRPr lang="fr-FR"/>
          </a:p>
        </p:txBody>
      </p:sp>
    </p:spTree>
    <p:extLst>
      <p:ext uri="{BB962C8B-B14F-4D97-AF65-F5344CB8AC3E}">
        <p14:creationId xmlns:p14="http://schemas.microsoft.com/office/powerpoint/2010/main" val="305936060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45876B37-A57E-4604-BCF0-27245AB5AE7B}"/>
              </a:ext>
            </a:extLst>
          </p:cNvPr>
          <p:cNvSpPr>
            <a:spLocks noGrp="1"/>
          </p:cNvSpPr>
          <p:nvPr>
            <p:ph type="title"/>
          </p:nvPr>
        </p:nvSpPr>
        <p:spPr>
          <a:xfrm>
            <a:off x="838200" y="365125"/>
            <a:ext cx="10515600" cy="1032601"/>
          </a:xfrm>
          <a:solidFill>
            <a:schemeClr val="bg1"/>
          </a:solidFill>
        </p:spPr>
        <p:txBody>
          <a:bodyPr>
            <a:normAutofit/>
          </a:bodyPr>
          <a:lstStyle/>
          <a:p>
            <a:pPr marL="571500" indent="-571500" algn="ctr"/>
            <a:r>
              <a:rPr lang="fr-FR" sz="2400" b="1" dirty="0" smtClean="0">
                <a:solidFill>
                  <a:srgbClr val="C00000"/>
                </a:solidFill>
              </a:rPr>
              <a:t>I -       LE CONTRAT DE FINANCEMENT, UN CONTRAT SUI-GENERIS </a:t>
            </a:r>
            <a:br>
              <a:rPr lang="fr-FR" sz="2400" b="1" dirty="0" smtClean="0">
                <a:solidFill>
                  <a:srgbClr val="C00000"/>
                </a:solidFill>
              </a:rPr>
            </a:br>
            <a:r>
              <a:rPr lang="fr-FR" sz="2400" b="1" dirty="0" smtClean="0">
                <a:solidFill>
                  <a:srgbClr val="C00000"/>
                </a:solidFill>
              </a:rPr>
              <a:t>ISSU D’UN CADRE JURIDIQUE PARTICULIER</a:t>
            </a:r>
            <a:endParaRPr lang="fr-FR" sz="2400" b="1" dirty="0">
              <a:solidFill>
                <a:srgbClr val="C00000"/>
              </a:solidFill>
            </a:endParaRPr>
          </a:p>
        </p:txBody>
      </p:sp>
      <p:sp>
        <p:nvSpPr>
          <p:cNvPr id="3" name="Espace réservé du contenu 2">
            <a:extLst>
              <a:ext uri="{FF2B5EF4-FFF2-40B4-BE49-F238E27FC236}">
                <a16:creationId xmlns="" xmlns:a16="http://schemas.microsoft.com/office/drawing/2014/main" id="{64FF9D59-E29E-4EDE-8E38-AB9803716826}"/>
              </a:ext>
            </a:extLst>
          </p:cNvPr>
          <p:cNvSpPr>
            <a:spLocks noGrp="1"/>
          </p:cNvSpPr>
          <p:nvPr>
            <p:ph idx="1"/>
          </p:nvPr>
        </p:nvSpPr>
        <p:spPr>
          <a:xfrm>
            <a:off x="838200" y="1280160"/>
            <a:ext cx="10515600" cy="5394959"/>
          </a:xfrm>
        </p:spPr>
        <p:txBody>
          <a:bodyPr>
            <a:normAutofit fontScale="77500" lnSpcReduction="20000"/>
          </a:bodyPr>
          <a:lstStyle/>
          <a:p>
            <a:pPr>
              <a:buNone/>
            </a:pPr>
            <a:r>
              <a:rPr lang="fr-FR" sz="2600" b="1" dirty="0" smtClean="0"/>
              <a:t>2) Un encadrement normatif professionnel lié à la mondialisation : le contrat standard issu de la pratique anglo-saxonne, sous influence des marchés (capital et dette)</a:t>
            </a:r>
          </a:p>
          <a:p>
            <a:pPr marL="228600" lvl="1">
              <a:spcBef>
                <a:spcPts val="1000"/>
              </a:spcBef>
              <a:buNone/>
            </a:pPr>
            <a:r>
              <a:rPr lang="fr-FR" sz="1900" b="1" dirty="0" smtClean="0"/>
              <a:t>	    </a:t>
            </a:r>
            <a:r>
              <a:rPr lang="fr-FR" sz="2100" b="1" dirty="0" smtClean="0"/>
              <a:t>Un outil </a:t>
            </a:r>
            <a:r>
              <a:rPr lang="fr-FR" sz="2000" b="1" dirty="0" smtClean="0"/>
              <a:t>à vocation normative</a:t>
            </a:r>
            <a:r>
              <a:rPr lang="fr-FR" sz="2100" b="1" dirty="0" smtClean="0"/>
              <a:t> avec plusieurs objectifs superposés </a:t>
            </a:r>
          </a:p>
          <a:p>
            <a:pPr lvl="1">
              <a:buFont typeface="Wingdings" panose="05000000000000000000" pitchFamily="2" charset="2"/>
              <a:buChar char="Ø"/>
            </a:pPr>
            <a:r>
              <a:rPr lang="fr-FR" sz="1800" dirty="0" smtClean="0"/>
              <a:t>La mise à disposition à titre onéreux de fonds et un ensemble de services et prestations rendus suivant l’objet du contrat.</a:t>
            </a:r>
          </a:p>
          <a:p>
            <a:pPr lvl="1">
              <a:buFont typeface="Wingdings" panose="05000000000000000000" pitchFamily="2" charset="2"/>
              <a:buChar char="Ø"/>
            </a:pPr>
            <a:r>
              <a:rPr lang="fr-FR" sz="1800" dirty="0" smtClean="0"/>
              <a:t>Outre la notation du crédit, la satisfaction d’un certain nombre de conditions contractuelles pour permettre que la participation financière des prêteurs puisse, dès l’origine, être assimilée à un produit financier susceptible d’être recédé (marchés primaire et secondaire). Ce modèle « </a:t>
            </a:r>
            <a:r>
              <a:rPr lang="fr-FR" sz="1800" i="1" dirty="0" err="1" smtClean="0"/>
              <a:t>Originate</a:t>
            </a:r>
            <a:r>
              <a:rPr lang="fr-FR" sz="1800" i="1" dirty="0" smtClean="0"/>
              <a:t> to </a:t>
            </a:r>
            <a:r>
              <a:rPr lang="fr-FR" sz="1800" i="1" dirty="0" err="1" smtClean="0"/>
              <a:t>Distribute</a:t>
            </a:r>
            <a:r>
              <a:rPr lang="fr-FR" sz="1800" i="1" dirty="0" smtClean="0"/>
              <a:t> </a:t>
            </a:r>
            <a:r>
              <a:rPr lang="fr-FR" sz="1800" dirty="0" smtClean="0"/>
              <a:t>» change le paradigme fiduciaire « </a:t>
            </a:r>
            <a:r>
              <a:rPr lang="fr-FR" sz="1800" i="1" dirty="0" err="1" smtClean="0"/>
              <a:t>Originate</a:t>
            </a:r>
            <a:r>
              <a:rPr lang="fr-FR" sz="1800" i="1" dirty="0" smtClean="0"/>
              <a:t> to </a:t>
            </a:r>
            <a:r>
              <a:rPr lang="fr-FR" sz="1800" i="1" dirty="0" err="1" smtClean="0"/>
              <a:t>Hold</a:t>
            </a:r>
            <a:r>
              <a:rPr lang="fr-FR" sz="1800" i="1" dirty="0" smtClean="0"/>
              <a:t> »</a:t>
            </a:r>
            <a:r>
              <a:rPr lang="fr-FR" sz="1800" dirty="0" smtClean="0"/>
              <a:t> en renforçant le très subjectif </a:t>
            </a:r>
            <a:r>
              <a:rPr lang="fr-FR" sz="1800" i="1" dirty="0" err="1" smtClean="0"/>
              <a:t>intuitus</a:t>
            </a:r>
            <a:r>
              <a:rPr lang="fr-FR" sz="1800" i="1" dirty="0" smtClean="0"/>
              <a:t> personae</a:t>
            </a:r>
            <a:r>
              <a:rPr lang="fr-FR" sz="1800" dirty="0" smtClean="0"/>
              <a:t> par le marketing de garanties standard et engagements concrets devant fluidifier risques et liquidité.</a:t>
            </a:r>
          </a:p>
          <a:p>
            <a:pPr lvl="1">
              <a:buFont typeface="Wingdings" panose="05000000000000000000" pitchFamily="2" charset="2"/>
              <a:buChar char="Ø"/>
            </a:pPr>
            <a:r>
              <a:rPr lang="fr-FR" sz="1800" dirty="0" smtClean="0"/>
              <a:t>Certaines associations professionnelles  de banques et opérateurs de marché( FBF, LMA, </a:t>
            </a:r>
            <a:r>
              <a:rPr lang="fr-FR" sz="1800" dirty="0" smtClean="0"/>
              <a:t>ISDA,EFET,,,) </a:t>
            </a:r>
            <a:r>
              <a:rPr lang="fr-FR" sz="1800" dirty="0" smtClean="0"/>
              <a:t>puis d’entreprises (AFTE, </a:t>
            </a:r>
            <a:r>
              <a:rPr lang="fr-FR" sz="1800" dirty="0" smtClean="0"/>
              <a:t>EACT) </a:t>
            </a:r>
            <a:r>
              <a:rPr lang="fr-FR" sz="1800" dirty="0" smtClean="0"/>
              <a:t>en lien avec les  autorités (finances et justice) et régulateurs nationaux et internationaux : ESMA, ACPR, AMF, assument un rôle quasi normatif dans la production de contrats standard </a:t>
            </a:r>
            <a:r>
              <a:rPr lang="fr-FR" sz="1800" dirty="0" smtClean="0"/>
              <a:t>ou</a:t>
            </a:r>
            <a:r>
              <a:rPr lang="fr-FR" sz="1800" dirty="0" smtClean="0"/>
              <a:t> </a:t>
            </a:r>
            <a:r>
              <a:rPr lang="fr-FR" sz="1800" dirty="0" smtClean="0"/>
              <a:t>documents, recommandations et informations, participant d’objectifs visant à (i) favoriser certitude et sécurité juridiques des outils de financement et, le cas échéant, des mécanismes de compensation  (individuels ou collectifs) et (ii) éviter le risque systémique et permettre consécutivement la croissance stable des activités et de l’économie.</a:t>
            </a:r>
            <a:r>
              <a:rPr lang="fr-FR" sz="1800" b="1" dirty="0" smtClean="0"/>
              <a:t> </a:t>
            </a:r>
          </a:p>
          <a:p>
            <a:pPr lvl="1">
              <a:buNone/>
            </a:pPr>
            <a:endParaRPr lang="fr-FR" sz="1800" dirty="0" smtClean="0"/>
          </a:p>
          <a:p>
            <a:pPr marL="457200" lvl="1" indent="0">
              <a:buNone/>
            </a:pPr>
            <a:r>
              <a:rPr lang="fr-FR" sz="2100" b="1" dirty="0" smtClean="0"/>
              <a:t>Un standard de marché susceptible d’adaptation et fonctionnaliste?</a:t>
            </a:r>
            <a:endParaRPr lang="fr-FR" sz="2100" dirty="0" smtClean="0"/>
          </a:p>
          <a:p>
            <a:pPr lvl="1">
              <a:buFont typeface="Wingdings" panose="05000000000000000000" pitchFamily="2" charset="2"/>
              <a:buChar char="Ø"/>
            </a:pPr>
            <a:r>
              <a:rPr lang="fr-FR" sz="1800" dirty="0" smtClean="0"/>
              <a:t>Nonobstant le desserrement de leur monopole [accès direct des entreprises aux marchés (capital et dette),</a:t>
            </a:r>
            <a:r>
              <a:rPr lang="fr-FR" sz="1800" i="1" dirty="0" err="1" smtClean="0"/>
              <a:t>crowdfunding</a:t>
            </a:r>
            <a:r>
              <a:rPr lang="fr-FR" sz="1800" i="1" dirty="0" smtClean="0"/>
              <a:t> </a:t>
            </a:r>
            <a:r>
              <a:rPr lang="fr-FR" sz="1800" dirty="0" smtClean="0"/>
              <a:t>ou crédit interentreprises] et une désintermédiation relative, les banques, contraintes par leurs ratios techniques prudentiels (Bâle III), restent  les 1ers prêteurs des entreprises et les promoteurs des contrats standard et incidemment d’intérêts corporatistes.</a:t>
            </a:r>
          </a:p>
          <a:p>
            <a:pPr lvl="1">
              <a:buFont typeface="Wingdings" panose="05000000000000000000" pitchFamily="2" charset="2"/>
              <a:buChar char="Ø"/>
            </a:pPr>
            <a:r>
              <a:rPr lang="fr-FR" sz="1800" dirty="0" smtClean="0"/>
              <a:t>Une architecture unique d’engagements basiques et optionnels, pré-formalisés et régulièrement adaptés ,tel que le modèle LMA en matière de crédit bilatéral ou syndiqué, ou encore le modèle ISDA (concurrent </a:t>
            </a:r>
            <a:r>
              <a:rPr lang="fr-FR" sz="1800" dirty="0" smtClean="0"/>
              <a:t>des modèles FBE et </a:t>
            </a:r>
            <a:r>
              <a:rPr lang="fr-FR" sz="1800" dirty="0" smtClean="0"/>
              <a:t>FBF en droit français) en matière de contrat financier à terme, construits et soumis initialement à un droit de </a:t>
            </a:r>
            <a:r>
              <a:rPr lang="fr-FR" sz="1800" i="1" dirty="0" err="1" smtClean="0"/>
              <a:t>common</a:t>
            </a:r>
            <a:r>
              <a:rPr lang="fr-FR" sz="1800" i="1" dirty="0" smtClean="0"/>
              <a:t> </a:t>
            </a:r>
            <a:r>
              <a:rPr lang="fr-FR" sz="1800" i="1" dirty="0" err="1" smtClean="0"/>
              <a:t>law</a:t>
            </a:r>
            <a:r>
              <a:rPr lang="fr-FR" sz="1800" i="1" dirty="0" smtClean="0"/>
              <a:t>, </a:t>
            </a:r>
            <a:r>
              <a:rPr lang="fr-FR" sz="1800" dirty="0" smtClean="0"/>
              <a:t>mais avec des clauses négociables voire un renvoi systématique à une annexe dédiée (</a:t>
            </a:r>
            <a:r>
              <a:rPr lang="fr-FR" sz="1800" i="1" dirty="0" smtClean="0"/>
              <a:t>Schedule</a:t>
            </a:r>
            <a:r>
              <a:rPr lang="fr-FR" sz="1800" dirty="0" smtClean="0"/>
              <a:t> ou avenant), donc, en principe, modifiables et assimilables par le cadre légal français.</a:t>
            </a:r>
          </a:p>
          <a:p>
            <a:pPr lvl="1">
              <a:buFont typeface="Wingdings" panose="05000000000000000000" pitchFamily="2" charset="2"/>
              <a:buChar char="Ø"/>
            </a:pPr>
            <a:r>
              <a:rPr lang="fr-FR" sz="1800" dirty="0" smtClean="0"/>
              <a:t>Résultat observable : </a:t>
            </a:r>
            <a:r>
              <a:rPr lang="fr-FR" sz="1800" dirty="0" smtClean="0"/>
              <a:t>harmonisation des </a:t>
            </a:r>
            <a:r>
              <a:rPr lang="fr-FR" sz="1800" dirty="0" smtClean="0"/>
              <a:t>contrats de </a:t>
            </a:r>
            <a:r>
              <a:rPr lang="fr-FR" sz="1800" dirty="0" smtClean="0"/>
              <a:t>financement, </a:t>
            </a:r>
            <a:r>
              <a:rPr lang="fr-FR" sz="1800" dirty="0" smtClean="0"/>
              <a:t>volumineux avec une structure et une casuistique </a:t>
            </a:r>
            <a:r>
              <a:rPr lang="fr-FR" sz="1800" dirty="0" smtClean="0"/>
              <a:t>identique </a:t>
            </a:r>
            <a:r>
              <a:rPr lang="fr-FR" sz="1800" dirty="0" smtClean="0"/>
              <a:t>ou similaire, des clauses d’engagements juridiques détaillées, et un contenu substantiel  plus ou moins spécifique mais traditionnellement favorable aux prêteurs, qui s’imposent aux entreprises emprunteuses comme des standards de marché et reflètent sinon  inspirent, désormais, les termes et conditions juridiques de tout financement initial ou successif, y compris ceux d’un programme obligataire.</a:t>
            </a:r>
          </a:p>
          <a:p>
            <a:pPr lvl="1">
              <a:buFont typeface="Wingdings" panose="05000000000000000000" pitchFamily="2" charset="2"/>
              <a:buChar char="Ø"/>
            </a:pPr>
            <a:endParaRPr lang="fr-FR" sz="1800" dirty="0" smtClean="0"/>
          </a:p>
          <a:p>
            <a:pPr marL="457200" lvl="1" indent="0">
              <a:buNone/>
            </a:pPr>
            <a:endParaRPr lang="fr-FR" dirty="0"/>
          </a:p>
        </p:txBody>
      </p:sp>
      <p:sp>
        <p:nvSpPr>
          <p:cNvPr id="6" name="Espace réservé du pied de page 3">
            <a:extLst>
              <a:ext uri="{FF2B5EF4-FFF2-40B4-BE49-F238E27FC236}">
                <a16:creationId xmlns="" xmlns:a16="http://schemas.microsoft.com/office/drawing/2014/main" id="{1BE508F3-C0A3-4E76-B128-81B5E7E127EF}"/>
              </a:ext>
            </a:extLst>
          </p:cNvPr>
          <p:cNvSpPr>
            <a:spLocks noGrp="1"/>
          </p:cNvSpPr>
          <p:nvPr>
            <p:ph type="ftr" sz="quarter" idx="11"/>
          </p:nvPr>
        </p:nvSpPr>
        <p:spPr>
          <a:xfrm>
            <a:off x="828675" y="6356350"/>
            <a:ext cx="10334625" cy="358775"/>
          </a:xfrm>
        </p:spPr>
        <p:txBody>
          <a:bodyPr/>
          <a:lstStyle/>
          <a:p>
            <a:r>
              <a:rPr lang="fr-FR" sz="1600" b="1" dirty="0" smtClean="0"/>
              <a:t>Patrick LETOURNEUR   Maître de conférences  associé à l‘Université de Corse, Avocat au Barreau de  Paris  ©</a:t>
            </a:r>
            <a:endParaRPr lang="fr-FR" sz="1600" b="1" dirty="0"/>
          </a:p>
        </p:txBody>
      </p:sp>
      <p:sp>
        <p:nvSpPr>
          <p:cNvPr id="5" name="Espace réservé du numéro de diapositive 4"/>
          <p:cNvSpPr>
            <a:spLocks noGrp="1"/>
          </p:cNvSpPr>
          <p:nvPr>
            <p:ph type="sldNum" sz="quarter" idx="12"/>
          </p:nvPr>
        </p:nvSpPr>
        <p:spPr/>
        <p:txBody>
          <a:bodyPr/>
          <a:lstStyle/>
          <a:p>
            <a:fld id="{11EECA21-C4ED-474C-9009-41735F98D704}" type="slidenum">
              <a:rPr lang="fr-FR" smtClean="0"/>
              <a:pPr/>
              <a:t>3</a:t>
            </a:fld>
            <a:endParaRPr lang="fr-FR"/>
          </a:p>
        </p:txBody>
      </p:sp>
    </p:spTree>
    <p:extLst>
      <p:ext uri="{BB962C8B-B14F-4D97-AF65-F5344CB8AC3E}">
        <p14:creationId xmlns:p14="http://schemas.microsoft.com/office/powerpoint/2010/main" val="217582646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45876B37-A57E-4604-BCF0-27245AB5AE7B}"/>
              </a:ext>
            </a:extLst>
          </p:cNvPr>
          <p:cNvSpPr>
            <a:spLocks noGrp="1"/>
          </p:cNvSpPr>
          <p:nvPr>
            <p:ph type="title"/>
          </p:nvPr>
        </p:nvSpPr>
        <p:spPr>
          <a:solidFill>
            <a:schemeClr val="bg1"/>
          </a:solidFill>
        </p:spPr>
        <p:txBody>
          <a:bodyPr>
            <a:normAutofit/>
          </a:bodyPr>
          <a:lstStyle/>
          <a:p>
            <a:pPr marL="571500" indent="-571500" algn="ctr"/>
            <a:r>
              <a:rPr lang="fr-FR" sz="2400" b="1" dirty="0" smtClean="0">
                <a:solidFill>
                  <a:srgbClr val="C00000"/>
                </a:solidFill>
              </a:rPr>
              <a:t>II -    LE CONTRAT DE FINANCEMENT DES ENTREPRISES, UN CONTRAT SUI-GENERIS </a:t>
            </a:r>
            <a:br>
              <a:rPr lang="fr-FR" sz="2400" b="1" dirty="0" smtClean="0">
                <a:solidFill>
                  <a:srgbClr val="C00000"/>
                </a:solidFill>
              </a:rPr>
            </a:br>
            <a:r>
              <a:rPr lang="fr-FR" sz="2400" b="1" dirty="0" smtClean="0">
                <a:solidFill>
                  <a:srgbClr val="C00000"/>
                </a:solidFill>
              </a:rPr>
              <a:t>FONCTIONNALISTE ET A TENDANCE CORPORATISTE</a:t>
            </a:r>
            <a:endParaRPr lang="fr-FR" sz="2400" b="1" dirty="0">
              <a:solidFill>
                <a:srgbClr val="C00000"/>
              </a:solidFill>
            </a:endParaRPr>
          </a:p>
        </p:txBody>
      </p:sp>
      <p:sp>
        <p:nvSpPr>
          <p:cNvPr id="3" name="Espace réservé du contenu 2">
            <a:extLst>
              <a:ext uri="{FF2B5EF4-FFF2-40B4-BE49-F238E27FC236}">
                <a16:creationId xmlns="" xmlns:a16="http://schemas.microsoft.com/office/drawing/2014/main" id="{64FF9D59-E29E-4EDE-8E38-AB9803716826}"/>
              </a:ext>
            </a:extLst>
          </p:cNvPr>
          <p:cNvSpPr>
            <a:spLocks noGrp="1"/>
          </p:cNvSpPr>
          <p:nvPr>
            <p:ph idx="1"/>
          </p:nvPr>
        </p:nvSpPr>
        <p:spPr>
          <a:xfrm>
            <a:off x="838200" y="1619793"/>
            <a:ext cx="10515600" cy="4767943"/>
          </a:xfrm>
        </p:spPr>
        <p:txBody>
          <a:bodyPr>
            <a:normAutofit fontScale="92500" lnSpcReduction="20000"/>
          </a:bodyPr>
          <a:lstStyle/>
          <a:p>
            <a:pPr marL="514350" indent="-514350">
              <a:buNone/>
            </a:pPr>
            <a:r>
              <a:rPr lang="fr-FR" sz="2200" b="1" dirty="0" smtClean="0"/>
              <a:t>3) Ordre public économique et attractivité </a:t>
            </a:r>
            <a:r>
              <a:rPr lang="fr-FR" sz="2200" b="1" dirty="0"/>
              <a:t>nouvelle du droit </a:t>
            </a:r>
            <a:r>
              <a:rPr lang="fr-FR" sz="2200" b="1" dirty="0" smtClean="0"/>
              <a:t>français, en rappelant :</a:t>
            </a:r>
          </a:p>
          <a:p>
            <a:pPr lvl="1">
              <a:buFont typeface="Wingdings" panose="05000000000000000000" pitchFamily="2" charset="2"/>
              <a:buChar char="Ø"/>
            </a:pPr>
            <a:r>
              <a:rPr lang="fr-FR" sz="1600" dirty="0" smtClean="0"/>
              <a:t>L’ouverture des marchés financiers, la rencontre des entreprises françaises avec des banques et des investisseurs étrangers  ont « forcé » l’adoption des contrats standard inspirés par la pratique en </a:t>
            </a:r>
            <a:r>
              <a:rPr lang="fr-FR" sz="1600" i="1" dirty="0" err="1" smtClean="0"/>
              <a:t>common</a:t>
            </a:r>
            <a:r>
              <a:rPr lang="fr-FR" sz="1600" i="1" dirty="0" smtClean="0"/>
              <a:t> </a:t>
            </a:r>
            <a:r>
              <a:rPr lang="fr-FR" sz="1600" i="1" dirty="0" err="1" smtClean="0"/>
              <a:t>law</a:t>
            </a:r>
            <a:r>
              <a:rPr lang="fr-FR" sz="1600" dirty="0" smtClean="0"/>
              <a:t>, qu’ils restent soumis au droit anglais ou soient soumis au droit français.</a:t>
            </a:r>
          </a:p>
          <a:p>
            <a:pPr lvl="1">
              <a:buFont typeface="Wingdings" panose="05000000000000000000" pitchFamily="2" charset="2"/>
              <a:buChar char="Ø"/>
            </a:pPr>
            <a:r>
              <a:rPr lang="fr-FR" sz="1600" dirty="0" smtClean="0"/>
              <a:t>Les intérêts défendus, en substance, dans les contrats standard ne sont pas uniquement corporatistes. Nombre d’engagements souscrits par les entreprises emprunteuses contractualisent leur conformité d’action et activités aux lois applicables et aux principes d’orthodoxie financière, conformité qui semble relever de l’intérêt général. Cependant,  la nature parfois excessive de ces engagements et également  de clauses  octroyant certains droits et prérogatives exorbitants du droit commun aux prêteurs fait problème, dans un cadre contractuel où l’interprétation littérale des engagements est réputée s’imposer pour assurer le caractère fiduciaire.</a:t>
            </a:r>
          </a:p>
          <a:p>
            <a:pPr lvl="1">
              <a:buFont typeface="Wingdings" panose="05000000000000000000" pitchFamily="2" charset="2"/>
              <a:buChar char="Ø"/>
            </a:pPr>
            <a:r>
              <a:rPr lang="fr-FR" sz="1600" dirty="0" smtClean="0"/>
              <a:t>L’influence de ces modèles (imposés par les prêteurs)a conduit le législateur français à faire montre d’activisme pour rendre plus comparable et libéral en résultat, droit civiliste et </a:t>
            </a:r>
            <a:r>
              <a:rPr lang="fr-FR" sz="1600" i="1" dirty="0" err="1" smtClean="0"/>
              <a:t>common</a:t>
            </a:r>
            <a:r>
              <a:rPr lang="fr-FR" sz="1600" i="1" dirty="0" smtClean="0"/>
              <a:t> </a:t>
            </a:r>
            <a:r>
              <a:rPr lang="fr-FR" sz="1600" i="1" dirty="0" err="1" smtClean="0"/>
              <a:t>law</a:t>
            </a:r>
            <a:r>
              <a:rPr lang="fr-FR" sz="1600" i="1" dirty="0" smtClean="0"/>
              <a:t> </a:t>
            </a:r>
            <a:r>
              <a:rPr lang="fr-FR" sz="1600" dirty="0" smtClean="0"/>
              <a:t>en matière financière</a:t>
            </a:r>
            <a:r>
              <a:rPr lang="fr-FR" sz="1600" i="1" dirty="0" smtClean="0"/>
              <a:t>. </a:t>
            </a:r>
            <a:r>
              <a:rPr lang="fr-FR" sz="1600" dirty="0" smtClean="0"/>
              <a:t>Ainsi de la récente réforme du droit des obligations qui exclue ou aménage notamment les nouvelles dispositions relatives au jeu, à l’imprévision, au paiement en devises (Ord. 2016-131 et Loi de ratification 2018-287). Et, la publication d’un ISDA de droit français post-</a:t>
            </a:r>
            <a:r>
              <a:rPr lang="fr-FR" sz="1600" dirty="0" err="1" smtClean="0"/>
              <a:t>brexit</a:t>
            </a:r>
            <a:r>
              <a:rPr lang="fr-FR" sz="1600" dirty="0" smtClean="0"/>
              <a:t> fait figure de reconnaissance et de 1</a:t>
            </a:r>
            <a:r>
              <a:rPr lang="fr-FR" sz="1600" baseline="30000" dirty="0" smtClean="0"/>
              <a:t>er</a:t>
            </a:r>
            <a:r>
              <a:rPr lang="fr-FR" sz="1600" dirty="0" smtClean="0"/>
              <a:t> achèvement, sachant que le procédé de compensation/résiliation (</a:t>
            </a:r>
            <a:r>
              <a:rPr lang="fr-FR" sz="1600" i="1" dirty="0" smtClean="0"/>
              <a:t>close-out </a:t>
            </a:r>
            <a:r>
              <a:rPr lang="fr-FR" sz="1600" i="1" dirty="0" err="1" smtClean="0"/>
              <a:t>netting</a:t>
            </a:r>
            <a:r>
              <a:rPr lang="fr-FR" sz="1600" i="1" dirty="0" smtClean="0"/>
              <a:t>) </a:t>
            </a:r>
            <a:r>
              <a:rPr lang="fr-FR" sz="1600" dirty="0" smtClean="0"/>
              <a:t>des contrats à terme avait déjà été spécifiquement reconnu (art. L. 211-36 C. Mon. et Fin).</a:t>
            </a:r>
            <a:endParaRPr lang="fr-FR" sz="1600" i="1" dirty="0" smtClean="0"/>
          </a:p>
          <a:p>
            <a:pPr lvl="1">
              <a:buFont typeface="Wingdings" panose="05000000000000000000" pitchFamily="2" charset="2"/>
              <a:buChar char="Ø"/>
            </a:pPr>
            <a:r>
              <a:rPr lang="fr-FR" sz="1600" dirty="0" smtClean="0"/>
              <a:t>Des interrogations demeurent comme autant de possibilités de challenger théoriquement l’exécution d’un contrat, même  si les effets peuvent être justement atténués par la pratique judiciaire, du fait même de la casuistique contractuelle développée par les parties dans les contrats standard: </a:t>
            </a:r>
            <a:r>
              <a:rPr lang="fr-FR" sz="1600" b="1" dirty="0" smtClean="0"/>
              <a:t>au </a:t>
            </a:r>
            <a:r>
              <a:rPr lang="fr-FR" sz="1600" b="1" dirty="0"/>
              <a:t>niveau du code </a:t>
            </a:r>
            <a:r>
              <a:rPr lang="fr-FR" sz="1600" b="1" dirty="0" smtClean="0"/>
              <a:t>civil </a:t>
            </a:r>
            <a:r>
              <a:rPr lang="fr-FR" sz="1600" dirty="0" smtClean="0"/>
              <a:t>: le pouvoir d’interprétation </a:t>
            </a:r>
            <a:r>
              <a:rPr lang="fr-FR" sz="1600" dirty="0"/>
              <a:t>des contrats par le </a:t>
            </a:r>
            <a:r>
              <a:rPr lang="fr-FR" sz="1600" dirty="0" smtClean="0"/>
              <a:t>juge (art. 1194), les standards de bonne foi (art. 1104) et d’équité (art. 1194), mais également le pouvoir du juge de requalifier un contrat:  art </a:t>
            </a:r>
            <a:r>
              <a:rPr lang="fr-FR" sz="1600" dirty="0"/>
              <a:t>12 du Code de procédure </a:t>
            </a:r>
            <a:r>
              <a:rPr lang="fr-FR" sz="1600" dirty="0" smtClean="0"/>
              <a:t>civile; </a:t>
            </a:r>
            <a:r>
              <a:rPr lang="fr-FR" sz="1600" b="1" dirty="0" smtClean="0"/>
              <a:t>au niveau du code de commerce</a:t>
            </a:r>
            <a:r>
              <a:rPr lang="fr-FR" sz="1600" dirty="0" smtClean="0"/>
              <a:t>, le droit des procédures collectives: l’interdiction du paiement anticipé (art. L. 622-7) et les possibilités de suspendre l’exécution (L.611-10-1), d’accorder délais et périodes de grâce (L.611-10-2 et L.611-7). </a:t>
            </a:r>
            <a:endParaRPr lang="fr-FR" sz="1600" dirty="0"/>
          </a:p>
          <a:p>
            <a:pPr lvl="1">
              <a:buFont typeface="Wingdings" panose="05000000000000000000" pitchFamily="2" charset="2"/>
              <a:buChar char="Ø"/>
            </a:pPr>
            <a:r>
              <a:rPr lang="fr-FR" sz="1600" dirty="0" smtClean="0"/>
              <a:t>La création de forums spécialisés en </a:t>
            </a:r>
            <a:r>
              <a:rPr lang="fr-FR" sz="1600" dirty="0"/>
              <a:t>matière financière avec les deux </a:t>
            </a:r>
            <a:r>
              <a:rPr lang="fr-FR" sz="1600" dirty="0" smtClean="0"/>
              <a:t>instances commerciales </a:t>
            </a:r>
            <a:r>
              <a:rPr lang="fr-FR" sz="1600" dirty="0"/>
              <a:t>et internationales de </a:t>
            </a:r>
            <a:r>
              <a:rPr lang="fr-FR" sz="1600" dirty="0" smtClean="0"/>
              <a:t>Paris (T. </a:t>
            </a:r>
            <a:r>
              <a:rPr lang="fr-FR" sz="1600" dirty="0" err="1" smtClean="0"/>
              <a:t>com</a:t>
            </a:r>
            <a:r>
              <a:rPr lang="fr-FR" sz="1600" dirty="0" smtClean="0"/>
              <a:t> et Ch. </a:t>
            </a:r>
            <a:r>
              <a:rPr lang="fr-FR" sz="1600" dirty="0" err="1" smtClean="0"/>
              <a:t>com</a:t>
            </a:r>
            <a:r>
              <a:rPr lang="fr-FR" sz="1600" dirty="0" smtClean="0"/>
              <a:t> CA de Paris) avec des règles de procédures adaptées (anglais, preuve, calendrier)</a:t>
            </a:r>
            <a:endParaRPr lang="fr-FR" sz="1600" dirty="0"/>
          </a:p>
          <a:p>
            <a:pPr marL="457200" lvl="1" indent="0">
              <a:buNone/>
            </a:pPr>
            <a:endParaRPr lang="fr-FR" dirty="0"/>
          </a:p>
        </p:txBody>
      </p:sp>
      <p:sp>
        <p:nvSpPr>
          <p:cNvPr id="6" name="Espace réservé du pied de page 3">
            <a:extLst>
              <a:ext uri="{FF2B5EF4-FFF2-40B4-BE49-F238E27FC236}">
                <a16:creationId xmlns="" xmlns:a16="http://schemas.microsoft.com/office/drawing/2014/main" id="{1BE508F3-C0A3-4E76-B128-81B5E7E127EF}"/>
              </a:ext>
            </a:extLst>
          </p:cNvPr>
          <p:cNvSpPr>
            <a:spLocks noGrp="1"/>
          </p:cNvSpPr>
          <p:nvPr>
            <p:ph type="ftr" sz="quarter" idx="11"/>
          </p:nvPr>
        </p:nvSpPr>
        <p:spPr>
          <a:xfrm>
            <a:off x="828675" y="6356350"/>
            <a:ext cx="10334625" cy="358775"/>
          </a:xfrm>
        </p:spPr>
        <p:txBody>
          <a:bodyPr/>
          <a:lstStyle/>
          <a:p>
            <a:r>
              <a:rPr lang="fr-FR" sz="1600" b="1" dirty="0" smtClean="0"/>
              <a:t>Patrick LETOURNEUR   Maître de conférences  associé à l‘Université de Corse, Avocat au Barreau de  Paris  ©</a:t>
            </a:r>
            <a:endParaRPr lang="fr-FR" sz="1600" b="1" dirty="0"/>
          </a:p>
        </p:txBody>
      </p:sp>
      <p:sp>
        <p:nvSpPr>
          <p:cNvPr id="5" name="Espace réservé du numéro de diapositive 4"/>
          <p:cNvSpPr>
            <a:spLocks noGrp="1"/>
          </p:cNvSpPr>
          <p:nvPr>
            <p:ph type="sldNum" sz="quarter" idx="12"/>
          </p:nvPr>
        </p:nvSpPr>
        <p:spPr/>
        <p:txBody>
          <a:bodyPr/>
          <a:lstStyle/>
          <a:p>
            <a:fld id="{11EECA21-C4ED-474C-9009-41735F98D704}" type="slidenum">
              <a:rPr lang="fr-FR" smtClean="0"/>
              <a:pPr/>
              <a:t>4</a:t>
            </a:fld>
            <a:endParaRPr lang="fr-FR"/>
          </a:p>
        </p:txBody>
      </p:sp>
    </p:spTree>
    <p:extLst>
      <p:ext uri="{BB962C8B-B14F-4D97-AF65-F5344CB8AC3E}">
        <p14:creationId xmlns:p14="http://schemas.microsoft.com/office/powerpoint/2010/main" val="93862213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45876B37-A57E-4604-BCF0-27245AB5AE7B}"/>
              </a:ext>
            </a:extLst>
          </p:cNvPr>
          <p:cNvSpPr>
            <a:spLocks noGrp="1"/>
          </p:cNvSpPr>
          <p:nvPr>
            <p:ph type="title"/>
          </p:nvPr>
        </p:nvSpPr>
        <p:spPr>
          <a:solidFill>
            <a:schemeClr val="bg1"/>
          </a:solidFill>
        </p:spPr>
        <p:txBody>
          <a:bodyPr>
            <a:normAutofit/>
          </a:bodyPr>
          <a:lstStyle/>
          <a:p>
            <a:pPr marL="571500" indent="-571500" algn="ctr"/>
            <a:r>
              <a:rPr lang="fr-FR" sz="2400" b="1" dirty="0" smtClean="0">
                <a:solidFill>
                  <a:srgbClr val="C00000"/>
                </a:solidFill>
              </a:rPr>
              <a:t>III -     LE CONTRAT STANDARD DE FINANCEMENT DES ENTREPRISES, </a:t>
            </a:r>
            <a:br>
              <a:rPr lang="fr-FR" sz="2400" b="1" dirty="0" smtClean="0">
                <a:solidFill>
                  <a:srgbClr val="C00000"/>
                </a:solidFill>
              </a:rPr>
            </a:br>
            <a:r>
              <a:rPr lang="fr-FR" sz="2400" b="1" dirty="0" smtClean="0">
                <a:solidFill>
                  <a:srgbClr val="C00000"/>
                </a:solidFill>
              </a:rPr>
              <a:t>REPONSE ASYMETRIQUE DE CONCILIATION DES INTERETS DES PARTIES</a:t>
            </a:r>
            <a:endParaRPr lang="fr-FR" sz="2400" b="1" dirty="0">
              <a:solidFill>
                <a:srgbClr val="C00000"/>
              </a:solidFill>
            </a:endParaRPr>
          </a:p>
        </p:txBody>
      </p:sp>
      <p:sp>
        <p:nvSpPr>
          <p:cNvPr id="3" name="Espace réservé du contenu 2">
            <a:extLst>
              <a:ext uri="{FF2B5EF4-FFF2-40B4-BE49-F238E27FC236}">
                <a16:creationId xmlns="" xmlns:a16="http://schemas.microsoft.com/office/drawing/2014/main" id="{64FF9D59-E29E-4EDE-8E38-AB9803716826}"/>
              </a:ext>
            </a:extLst>
          </p:cNvPr>
          <p:cNvSpPr>
            <a:spLocks noGrp="1"/>
          </p:cNvSpPr>
          <p:nvPr>
            <p:ph idx="1"/>
          </p:nvPr>
        </p:nvSpPr>
        <p:spPr>
          <a:xfrm>
            <a:off x="838200" y="1502229"/>
            <a:ext cx="10515600" cy="4924697"/>
          </a:xfrm>
        </p:spPr>
        <p:txBody>
          <a:bodyPr>
            <a:normAutofit fontScale="92500" lnSpcReduction="20000"/>
          </a:bodyPr>
          <a:lstStyle/>
          <a:p>
            <a:pPr marL="514350" indent="-514350">
              <a:buNone/>
            </a:pPr>
            <a:r>
              <a:rPr lang="fr-FR" sz="2200" b="1" dirty="0" smtClean="0"/>
              <a:t>4)	Le contrat standard, une conciliation difficile entre protection du risque prêteur et besoins spécifiques de chaque entreprise ?</a:t>
            </a:r>
            <a:endParaRPr lang="fr-FR" sz="2200" b="1" dirty="0"/>
          </a:p>
          <a:p>
            <a:pPr marL="0" indent="0">
              <a:buNone/>
            </a:pPr>
            <a:r>
              <a:rPr lang="fr-FR" sz="1800" dirty="0" smtClean="0"/>
              <a:t>Pour tout prêteur, le financement d’entreprise est une position à risque et pour toute entreprise, de manière combinée, un sujet négocié de technique financière mais également comptable, fiscale et juridique, source de complexité et, du fait de l’instabilité des règles, d’insécurité juridique. L’utilisation généralisée du contrat standard pourrait adresser ces difficultés et témoigner d’une bonne conciliation des intérêts des parties. Sous réserve d’inventaire.</a:t>
            </a:r>
          </a:p>
          <a:p>
            <a:pPr marL="0" indent="0">
              <a:buNone/>
            </a:pPr>
            <a:r>
              <a:rPr lang="fr-FR" sz="1800" dirty="0" smtClean="0"/>
              <a:t>Quel que soit le prêteur partenaire, l’objet et les modes de financement (typologie), la taille, le statut, la situation et le secteur d’activité d’une entreprise sont discriminants, et, dans tous les cas, le contrat devrait traiter:</a:t>
            </a:r>
            <a:endParaRPr lang="fr-FR" sz="1800" dirty="0"/>
          </a:p>
          <a:p>
            <a:pPr lvl="1">
              <a:buFont typeface="Wingdings" panose="05000000000000000000" pitchFamily="2" charset="2"/>
              <a:buChar char="Ø"/>
            </a:pPr>
            <a:r>
              <a:rPr lang="fr-FR" sz="1800" b="1" dirty="0" smtClean="0"/>
              <a:t>De la satisfaction des </a:t>
            </a:r>
            <a:r>
              <a:rPr lang="fr-FR" sz="1800" b="1" dirty="0"/>
              <a:t>objectifs financiers </a:t>
            </a:r>
            <a:r>
              <a:rPr lang="fr-FR" sz="1800" b="1" dirty="0" smtClean="0"/>
              <a:t>de l’entreprise</a:t>
            </a:r>
            <a:r>
              <a:rPr lang="fr-FR" sz="1800" dirty="0" smtClean="0"/>
              <a:t>, liés </a:t>
            </a:r>
            <a:r>
              <a:rPr lang="fr-FR" sz="1800" dirty="0"/>
              <a:t>à ses objectifs stratégiques </a:t>
            </a:r>
            <a:r>
              <a:rPr lang="fr-FR" sz="1800" dirty="0" smtClean="0"/>
              <a:t>long </a:t>
            </a:r>
            <a:r>
              <a:rPr lang="fr-FR" sz="1800" dirty="0"/>
              <a:t>terme et </a:t>
            </a:r>
            <a:r>
              <a:rPr lang="fr-FR" sz="1800" dirty="0" smtClean="0"/>
              <a:t>généralement </a:t>
            </a:r>
            <a:r>
              <a:rPr lang="fr-FR" sz="1800" dirty="0"/>
              <a:t>exclusifs de toute spéculation financière active, tant en termes de placements de trésorerie que de produits </a:t>
            </a:r>
            <a:r>
              <a:rPr lang="fr-FR" sz="1800" dirty="0" smtClean="0"/>
              <a:t>de couverture et pouvant concerner cumulativement : structure financière, décision d’investissement, gestion du BFR, politique de dividendes et couverture des risques</a:t>
            </a:r>
            <a:endParaRPr lang="fr-FR" sz="1800" dirty="0"/>
          </a:p>
          <a:p>
            <a:pPr lvl="1">
              <a:buFont typeface="Wingdings" panose="05000000000000000000" pitchFamily="2" charset="2"/>
              <a:buChar char="Ø"/>
            </a:pPr>
            <a:r>
              <a:rPr lang="fr-FR" sz="1800" b="1" dirty="0" smtClean="0"/>
              <a:t>De la </a:t>
            </a:r>
            <a:r>
              <a:rPr lang="fr-FR" sz="1800" b="1" dirty="0"/>
              <a:t>contrariété </a:t>
            </a:r>
            <a:r>
              <a:rPr lang="fr-FR" sz="1800" b="1" dirty="0" smtClean="0"/>
              <a:t> et la réconciliation des </a:t>
            </a:r>
            <a:r>
              <a:rPr lang="fr-FR" sz="1800" b="1" dirty="0"/>
              <a:t>objectifs </a:t>
            </a:r>
            <a:r>
              <a:rPr lang="fr-FR" sz="1800" b="1" dirty="0" smtClean="0"/>
              <a:t>poursuivis</a:t>
            </a:r>
            <a:r>
              <a:rPr lang="fr-FR" sz="1800" dirty="0" smtClean="0"/>
              <a:t> : le couple risque/rendement qui  substantifie </a:t>
            </a:r>
            <a:r>
              <a:rPr lang="fr-FR" sz="1800" dirty="0"/>
              <a:t>toujours l’opposition d’intérêts entre prêteurs / </a:t>
            </a:r>
            <a:r>
              <a:rPr lang="fr-FR" sz="1800" dirty="0" smtClean="0"/>
              <a:t>investisseurs et l’entreprise emprunteuse. Les </a:t>
            </a:r>
            <a:r>
              <a:rPr lang="fr-FR" sz="1800" dirty="0"/>
              <a:t>actifs sont le gage sous-jacent à </a:t>
            </a:r>
            <a:r>
              <a:rPr lang="fr-FR" sz="1800" dirty="0" smtClean="0"/>
              <a:t>surveiller, </a:t>
            </a:r>
            <a:r>
              <a:rPr lang="fr-FR" sz="1800" dirty="0"/>
              <a:t>seule la position de prêteur est cessible, et, un crédit risqué est un crédit plus cher, qui doit être étalonné ou étayé. </a:t>
            </a:r>
            <a:r>
              <a:rPr lang="fr-FR" sz="1800" dirty="0" smtClean="0"/>
              <a:t>La stricte confidentialité </a:t>
            </a:r>
            <a:r>
              <a:rPr lang="fr-FR" sz="1800" dirty="0"/>
              <a:t>sur les données stratégiques de </a:t>
            </a:r>
            <a:r>
              <a:rPr lang="fr-FR" sz="1800" dirty="0" smtClean="0"/>
              <a:t>l’entreprise doit être respectée.</a:t>
            </a:r>
          </a:p>
          <a:p>
            <a:pPr lvl="1">
              <a:buFont typeface="Wingdings" panose="05000000000000000000" pitchFamily="2" charset="2"/>
              <a:buChar char="Ø"/>
            </a:pPr>
            <a:r>
              <a:rPr lang="fr-FR" sz="1800" b="1" dirty="0" smtClean="0"/>
              <a:t>Du partage de responsabilités entre parties </a:t>
            </a:r>
            <a:r>
              <a:rPr lang="fr-FR" sz="1800" dirty="0" smtClean="0"/>
              <a:t>et l’importance séquentielle et inversée des rôles : Initialement, rôle prédominant du prêteur (conception du montage adéquat et mise à disposition des fonds) , puis de l’emprunteur (respect des engagements dont paiement des frais, intérêts et du capital). Seule, la « Grande Entreprise » peut prétendre à une certaine </a:t>
            </a:r>
            <a:r>
              <a:rPr lang="fr-FR" sz="1800" dirty="0" err="1" smtClean="0"/>
              <a:t>co</a:t>
            </a:r>
            <a:r>
              <a:rPr lang="fr-FR" sz="1800" dirty="0" smtClean="0"/>
              <a:t>-conception de ses financements, pas les PME voire les ETI et cela reste discutable dans les montages sophistiqués ou innovants (dont certains financements structurés) . </a:t>
            </a:r>
          </a:p>
          <a:p>
            <a:pPr lvl="1">
              <a:buNone/>
            </a:pPr>
            <a:endParaRPr lang="fr-FR" sz="1800" dirty="0"/>
          </a:p>
          <a:p>
            <a:pPr marL="457200" lvl="1" indent="0">
              <a:buNone/>
            </a:pPr>
            <a:endParaRPr lang="fr-FR" dirty="0"/>
          </a:p>
        </p:txBody>
      </p:sp>
      <p:sp>
        <p:nvSpPr>
          <p:cNvPr id="6" name="Espace réservé du pied de page 3">
            <a:extLst>
              <a:ext uri="{FF2B5EF4-FFF2-40B4-BE49-F238E27FC236}">
                <a16:creationId xmlns="" xmlns:a16="http://schemas.microsoft.com/office/drawing/2014/main" id="{1BE508F3-C0A3-4E76-B128-81B5E7E127EF}"/>
              </a:ext>
            </a:extLst>
          </p:cNvPr>
          <p:cNvSpPr>
            <a:spLocks noGrp="1"/>
          </p:cNvSpPr>
          <p:nvPr>
            <p:ph type="ftr" sz="quarter" idx="11"/>
          </p:nvPr>
        </p:nvSpPr>
        <p:spPr>
          <a:xfrm>
            <a:off x="828675" y="6356350"/>
            <a:ext cx="10334625" cy="358775"/>
          </a:xfrm>
        </p:spPr>
        <p:txBody>
          <a:bodyPr/>
          <a:lstStyle/>
          <a:p>
            <a:r>
              <a:rPr lang="fr-FR" sz="1600" b="1" dirty="0" smtClean="0"/>
              <a:t>Patrick LETOURNEUR   Maître de conférences  associé à l‘Université de Corse, Avocat au Barreau de  Paris  ©</a:t>
            </a:r>
            <a:endParaRPr lang="fr-FR" sz="1600" b="1" dirty="0"/>
          </a:p>
        </p:txBody>
      </p:sp>
      <p:sp>
        <p:nvSpPr>
          <p:cNvPr id="5" name="Espace réservé du numéro de diapositive 4"/>
          <p:cNvSpPr>
            <a:spLocks noGrp="1"/>
          </p:cNvSpPr>
          <p:nvPr>
            <p:ph type="sldNum" sz="quarter" idx="12"/>
          </p:nvPr>
        </p:nvSpPr>
        <p:spPr/>
        <p:txBody>
          <a:bodyPr/>
          <a:lstStyle/>
          <a:p>
            <a:fld id="{11EECA21-C4ED-474C-9009-41735F98D704}" type="slidenum">
              <a:rPr lang="fr-FR" smtClean="0"/>
              <a:pPr/>
              <a:t>5</a:t>
            </a:fld>
            <a:endParaRPr lang="fr-FR"/>
          </a:p>
        </p:txBody>
      </p:sp>
    </p:spTree>
    <p:extLst>
      <p:ext uri="{BB962C8B-B14F-4D97-AF65-F5344CB8AC3E}">
        <p14:creationId xmlns:p14="http://schemas.microsoft.com/office/powerpoint/2010/main" val="69282829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45876B37-A57E-4604-BCF0-27245AB5AE7B}"/>
              </a:ext>
            </a:extLst>
          </p:cNvPr>
          <p:cNvSpPr>
            <a:spLocks noGrp="1"/>
          </p:cNvSpPr>
          <p:nvPr>
            <p:ph type="title"/>
          </p:nvPr>
        </p:nvSpPr>
        <p:spPr>
          <a:solidFill>
            <a:schemeClr val="bg1"/>
          </a:solidFill>
        </p:spPr>
        <p:txBody>
          <a:bodyPr>
            <a:normAutofit/>
          </a:bodyPr>
          <a:lstStyle/>
          <a:p>
            <a:pPr marL="571500" indent="-571500" algn="ctr"/>
            <a:r>
              <a:rPr lang="fr-FR" sz="2400" b="1" dirty="0" smtClean="0">
                <a:solidFill>
                  <a:srgbClr val="C00000"/>
                </a:solidFill>
              </a:rPr>
              <a:t>III -     LE CONTRAT STANDARD DE FINANCEMENT DES ENTREPRISES, </a:t>
            </a:r>
            <a:br>
              <a:rPr lang="fr-FR" sz="2400" b="1" dirty="0" smtClean="0">
                <a:solidFill>
                  <a:srgbClr val="C00000"/>
                </a:solidFill>
              </a:rPr>
            </a:br>
            <a:r>
              <a:rPr lang="fr-FR" sz="2400" b="1" dirty="0" smtClean="0">
                <a:solidFill>
                  <a:srgbClr val="C00000"/>
                </a:solidFill>
              </a:rPr>
              <a:t>REPONSE ASYMETRIQUE DE CONCILIATION DES INTERETS DES PARTIES</a:t>
            </a:r>
            <a:endParaRPr lang="fr-FR" sz="2400" b="1" dirty="0">
              <a:solidFill>
                <a:srgbClr val="C00000"/>
              </a:solidFill>
            </a:endParaRPr>
          </a:p>
        </p:txBody>
      </p:sp>
      <p:sp>
        <p:nvSpPr>
          <p:cNvPr id="3" name="Espace réservé du contenu 2">
            <a:extLst>
              <a:ext uri="{FF2B5EF4-FFF2-40B4-BE49-F238E27FC236}">
                <a16:creationId xmlns="" xmlns:a16="http://schemas.microsoft.com/office/drawing/2014/main" id="{64FF9D59-E29E-4EDE-8E38-AB9803716826}"/>
              </a:ext>
            </a:extLst>
          </p:cNvPr>
          <p:cNvSpPr>
            <a:spLocks noGrp="1"/>
          </p:cNvSpPr>
          <p:nvPr>
            <p:ph idx="1"/>
          </p:nvPr>
        </p:nvSpPr>
        <p:spPr>
          <a:xfrm>
            <a:off x="838200" y="1528354"/>
            <a:ext cx="10515600" cy="4807132"/>
          </a:xfrm>
        </p:spPr>
        <p:txBody>
          <a:bodyPr>
            <a:normAutofit fontScale="70000" lnSpcReduction="20000"/>
          </a:bodyPr>
          <a:lstStyle/>
          <a:p>
            <a:pPr marL="514350" indent="-514350">
              <a:buNone/>
            </a:pPr>
            <a:r>
              <a:rPr lang="fr-FR" sz="2900" b="1" dirty="0" smtClean="0"/>
              <a:t>5)	Structuration et contenu des engagements semblent traiter principalement du risque prêteur</a:t>
            </a:r>
          </a:p>
          <a:p>
            <a:pPr marL="514350" indent="-514350">
              <a:buNone/>
            </a:pPr>
            <a:r>
              <a:rPr lang="fr-FR" sz="2600" b="1" dirty="0" smtClean="0"/>
              <a:t>*Structuration des crédits, allocation primaire et garantie du risque financier des prêteurs:</a:t>
            </a:r>
          </a:p>
          <a:p>
            <a:pPr lvl="1">
              <a:buFont typeface="Wingdings" panose="05000000000000000000" pitchFamily="2" charset="2"/>
              <a:buChar char="Ø"/>
            </a:pPr>
            <a:r>
              <a:rPr lang="fr-FR" sz="2300" dirty="0" smtClean="0"/>
              <a:t>Mutualisation des risques et généralisation de la syndication des crédits (composition du syndicat, club deal)</a:t>
            </a:r>
          </a:p>
          <a:p>
            <a:pPr lvl="1">
              <a:buFont typeface="Wingdings" panose="05000000000000000000" pitchFamily="2" charset="2"/>
              <a:buChar char="Ø"/>
            </a:pPr>
            <a:r>
              <a:rPr lang="fr-FR" sz="2300" dirty="0" smtClean="0"/>
              <a:t>Financement adossé sur un actif (cession ou sûreté) ou dette convertible (titres de créances hybrides)</a:t>
            </a:r>
          </a:p>
          <a:p>
            <a:pPr lvl="1">
              <a:buFont typeface="Wingdings" panose="05000000000000000000" pitchFamily="2" charset="2"/>
              <a:buChar char="Ø"/>
            </a:pPr>
            <a:r>
              <a:rPr lang="fr-FR" sz="2300" dirty="0" smtClean="0"/>
              <a:t>Financement sans recours ou à recours limité, entités ad-hoc et clauses de renonciation</a:t>
            </a:r>
          </a:p>
          <a:p>
            <a:pPr lvl="1">
              <a:buFont typeface="Wingdings" panose="05000000000000000000" pitchFamily="2" charset="2"/>
              <a:buChar char="Ø"/>
            </a:pPr>
            <a:r>
              <a:rPr lang="fr-FR" sz="2300" dirty="0" smtClean="0"/>
              <a:t>Subordination dans les contrats de financement et variété des objectifs (prêt participatif ou structuration des dettes type LBO : junior/mezzanine/senior)</a:t>
            </a:r>
          </a:p>
          <a:p>
            <a:pPr marL="514350" lvl="1" indent="-514350">
              <a:spcBef>
                <a:spcPts val="1000"/>
              </a:spcBef>
              <a:buNone/>
            </a:pPr>
            <a:r>
              <a:rPr lang="fr-FR" sz="2600" b="1" dirty="0" smtClean="0"/>
              <a:t>*Clauses du contrat (type prêt LMA), engagements et allocation des risques prêteurs /emprunteur: </a:t>
            </a:r>
          </a:p>
          <a:p>
            <a:pPr lvl="2">
              <a:buFont typeface="Wingdings" panose="05000000000000000000" pitchFamily="2" charset="2"/>
              <a:buChar char="Ø"/>
            </a:pPr>
            <a:r>
              <a:rPr lang="fr-FR" sz="2300" b="1" dirty="0" smtClean="0"/>
              <a:t>Conditions financières </a:t>
            </a:r>
            <a:r>
              <a:rPr lang="fr-FR" sz="2300" dirty="0" smtClean="0"/>
              <a:t>: devise(s), montant, utilisation, durée, coût (ressource + risque + marge), covenants</a:t>
            </a:r>
            <a:endParaRPr lang="fr-FR" sz="2300" dirty="0"/>
          </a:p>
          <a:p>
            <a:pPr lvl="2">
              <a:buFont typeface="Wingdings" panose="05000000000000000000" pitchFamily="2" charset="2"/>
              <a:buChar char="Ø"/>
            </a:pPr>
            <a:r>
              <a:rPr lang="fr-FR" sz="2300" b="1" dirty="0"/>
              <a:t>Conditions juridiques </a:t>
            </a:r>
            <a:r>
              <a:rPr lang="fr-FR" sz="2300" dirty="0" smtClean="0"/>
              <a:t>(chacune à apprécier en regard de ses conséquences): </a:t>
            </a:r>
            <a:r>
              <a:rPr lang="fr-FR" sz="2300" dirty="0"/>
              <a:t>a) clauses relatives aux parties au contrat, b) au droit applicable, c) aux </a:t>
            </a:r>
            <a:r>
              <a:rPr lang="fr-FR" sz="2300" dirty="0" smtClean="0"/>
              <a:t>déclarations </a:t>
            </a:r>
            <a:r>
              <a:rPr lang="fr-FR" sz="2300" dirty="0"/>
              <a:t>et garanties, d) aux engagements généraux et </a:t>
            </a:r>
            <a:r>
              <a:rPr lang="fr-FR" sz="2300" dirty="0" smtClean="0"/>
              <a:t>spécifiques</a:t>
            </a:r>
          </a:p>
          <a:p>
            <a:pPr lvl="2">
              <a:buFont typeface="Wingdings" panose="05000000000000000000" pitchFamily="2" charset="2"/>
              <a:buChar char="Ø"/>
            </a:pPr>
            <a:r>
              <a:rPr lang="fr-FR" sz="2300" b="1" dirty="0" smtClean="0"/>
              <a:t>Clauses nécessitant une attention </a:t>
            </a:r>
            <a:r>
              <a:rPr lang="fr-FR" sz="2300" b="1" dirty="0" smtClean="0"/>
              <a:t>d’actualité </a:t>
            </a:r>
            <a:r>
              <a:rPr lang="fr-FR" sz="2300" dirty="0" smtClean="0"/>
              <a:t>et </a:t>
            </a:r>
            <a:r>
              <a:rPr lang="fr-FR" sz="2300" dirty="0" smtClean="0"/>
              <a:t>importance des définitions et qualifications contractuelles:</a:t>
            </a:r>
          </a:p>
          <a:p>
            <a:pPr lvl="2">
              <a:buNone/>
            </a:pPr>
            <a:r>
              <a:rPr lang="fr-FR" sz="2300" dirty="0" smtClean="0"/>
              <a:t>    *Taux d’intérêt variable et remplacement des Indices de référence (</a:t>
            </a:r>
            <a:r>
              <a:rPr lang="fr-FR" sz="2300" dirty="0" err="1" smtClean="0"/>
              <a:t>Libor</a:t>
            </a:r>
            <a:r>
              <a:rPr lang="fr-FR" sz="2300" dirty="0" smtClean="0"/>
              <a:t>, </a:t>
            </a:r>
            <a:r>
              <a:rPr lang="fr-FR" sz="2300" dirty="0" err="1" smtClean="0"/>
              <a:t>Euribor</a:t>
            </a:r>
            <a:r>
              <a:rPr lang="fr-FR" sz="2300" dirty="0" smtClean="0"/>
              <a:t>, </a:t>
            </a:r>
            <a:r>
              <a:rPr lang="fr-FR" sz="2300" dirty="0" err="1" smtClean="0"/>
              <a:t>Eonia</a:t>
            </a:r>
            <a:r>
              <a:rPr lang="fr-FR" sz="2300" dirty="0" smtClean="0"/>
              <a:t>), calcul du TEG</a:t>
            </a:r>
          </a:p>
          <a:p>
            <a:pPr lvl="2">
              <a:buNone/>
            </a:pPr>
            <a:r>
              <a:rPr lang="fr-FR" sz="2300" dirty="0" smtClean="0"/>
              <a:t>    *Taux négatif et clause de « </a:t>
            </a:r>
            <a:r>
              <a:rPr lang="fr-FR" sz="2300" i="1" dirty="0" err="1" smtClean="0"/>
              <a:t>Floor</a:t>
            </a:r>
            <a:r>
              <a:rPr lang="fr-FR" sz="2300" dirty="0" smtClean="0"/>
              <a:t> »</a:t>
            </a:r>
          </a:p>
          <a:p>
            <a:pPr lvl="2">
              <a:buNone/>
            </a:pPr>
            <a:r>
              <a:rPr lang="fr-FR" sz="2300" dirty="0" smtClean="0"/>
              <a:t>    *Sanctions internationales – extraterritorialité et engagements concernant les personnes sanctionnées</a:t>
            </a:r>
          </a:p>
          <a:p>
            <a:pPr lvl="2">
              <a:buNone/>
            </a:pPr>
            <a:r>
              <a:rPr lang="fr-FR" sz="2300" dirty="0" smtClean="0"/>
              <a:t>    *Engagements en rapport avec les normes comptables en matière de </a:t>
            </a:r>
            <a:r>
              <a:rPr lang="fr-FR" sz="2300" dirty="0" err="1" smtClean="0"/>
              <a:t>décomptabilisation</a:t>
            </a:r>
            <a:r>
              <a:rPr lang="fr-FR" sz="2300" dirty="0" smtClean="0"/>
              <a:t>/déconsolidation</a:t>
            </a:r>
          </a:p>
          <a:p>
            <a:pPr lvl="2">
              <a:buNone/>
            </a:pPr>
            <a:r>
              <a:rPr lang="fr-FR" sz="2300" dirty="0" smtClean="0"/>
              <a:t>    * Cas de défauts , déchéance et résiliation (qualifications et licéité, majorité qualifiée des prêteurs)</a:t>
            </a:r>
          </a:p>
          <a:p>
            <a:pPr lvl="2">
              <a:buNone/>
            </a:pPr>
            <a:r>
              <a:rPr lang="fr-FR" sz="2300" dirty="0" smtClean="0"/>
              <a:t>	*«</a:t>
            </a:r>
            <a:r>
              <a:rPr lang="fr-FR" sz="2300" i="1" dirty="0" err="1" smtClean="0"/>
              <a:t>Material</a:t>
            </a:r>
            <a:r>
              <a:rPr lang="fr-FR" sz="2300" i="1" dirty="0" smtClean="0"/>
              <a:t> Adverse Change</a:t>
            </a:r>
            <a:r>
              <a:rPr lang="fr-FR" sz="2300" dirty="0" smtClean="0"/>
              <a:t>» (recherche de qualification objective)</a:t>
            </a:r>
          </a:p>
          <a:p>
            <a:pPr lvl="2">
              <a:buNone/>
            </a:pPr>
            <a:r>
              <a:rPr lang="fr-FR" sz="2300" dirty="0" smtClean="0"/>
              <a:t>    *Unité de contrats (extension du concept de « parties » et globalisation du risque)</a:t>
            </a:r>
            <a:endParaRPr lang="fr-FR" sz="2300" dirty="0"/>
          </a:p>
          <a:p>
            <a:pPr marL="457200" lvl="1" indent="0">
              <a:buNone/>
            </a:pPr>
            <a:endParaRPr lang="fr-FR" dirty="0"/>
          </a:p>
        </p:txBody>
      </p:sp>
      <p:sp>
        <p:nvSpPr>
          <p:cNvPr id="6" name="Espace réservé du pied de page 3">
            <a:extLst>
              <a:ext uri="{FF2B5EF4-FFF2-40B4-BE49-F238E27FC236}">
                <a16:creationId xmlns="" xmlns:a16="http://schemas.microsoft.com/office/drawing/2014/main" id="{1BE508F3-C0A3-4E76-B128-81B5E7E127EF}"/>
              </a:ext>
            </a:extLst>
          </p:cNvPr>
          <p:cNvSpPr>
            <a:spLocks noGrp="1"/>
          </p:cNvSpPr>
          <p:nvPr>
            <p:ph type="ftr" sz="quarter" idx="11"/>
          </p:nvPr>
        </p:nvSpPr>
        <p:spPr>
          <a:xfrm>
            <a:off x="828675" y="6356350"/>
            <a:ext cx="10334625" cy="358775"/>
          </a:xfrm>
        </p:spPr>
        <p:txBody>
          <a:bodyPr/>
          <a:lstStyle/>
          <a:p>
            <a:r>
              <a:rPr lang="fr-FR" sz="1600" b="1" dirty="0" smtClean="0"/>
              <a:t>Patrick LETOURNEUR   Maître de conférences  associé à l‘Université de Corse, Avocat au Barreau de  Paris  ©</a:t>
            </a:r>
            <a:endParaRPr lang="fr-FR" sz="1600" b="1" dirty="0"/>
          </a:p>
        </p:txBody>
      </p:sp>
      <p:sp>
        <p:nvSpPr>
          <p:cNvPr id="5" name="Espace réservé du numéro de diapositive 4"/>
          <p:cNvSpPr>
            <a:spLocks noGrp="1"/>
          </p:cNvSpPr>
          <p:nvPr>
            <p:ph type="sldNum" sz="quarter" idx="12"/>
          </p:nvPr>
        </p:nvSpPr>
        <p:spPr/>
        <p:txBody>
          <a:bodyPr/>
          <a:lstStyle/>
          <a:p>
            <a:fld id="{11EECA21-C4ED-474C-9009-41735F98D704}" type="slidenum">
              <a:rPr lang="fr-FR" smtClean="0"/>
              <a:pPr/>
              <a:t>6</a:t>
            </a:fld>
            <a:endParaRPr lang="fr-FR"/>
          </a:p>
        </p:txBody>
      </p:sp>
    </p:spTree>
    <p:extLst>
      <p:ext uri="{BB962C8B-B14F-4D97-AF65-F5344CB8AC3E}">
        <p14:creationId xmlns:p14="http://schemas.microsoft.com/office/powerpoint/2010/main" val="130663839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fr-FR" sz="2400" b="1" dirty="0" smtClean="0">
                <a:solidFill>
                  <a:srgbClr val="C00000"/>
                </a:solidFill>
              </a:rPr>
              <a:t>III - LE CONTRAT STANDARD DE FINANCEMENT DES ENTREPRISES, </a:t>
            </a:r>
            <a:br>
              <a:rPr lang="fr-FR" sz="2400" b="1" dirty="0" smtClean="0">
                <a:solidFill>
                  <a:srgbClr val="C00000"/>
                </a:solidFill>
              </a:rPr>
            </a:br>
            <a:r>
              <a:rPr lang="fr-FR" sz="2400" b="1" dirty="0" smtClean="0">
                <a:solidFill>
                  <a:srgbClr val="C00000"/>
                </a:solidFill>
              </a:rPr>
              <a:t>REPONSE ASYMETRIQUE DE CONCILIATION DES INTERETS DES PARTIES</a:t>
            </a:r>
            <a:endParaRPr lang="fr-FR" sz="2400" dirty="0"/>
          </a:p>
        </p:txBody>
      </p:sp>
      <p:sp>
        <p:nvSpPr>
          <p:cNvPr id="3" name="Espace réservé du contenu 2"/>
          <p:cNvSpPr>
            <a:spLocks noGrp="1"/>
          </p:cNvSpPr>
          <p:nvPr>
            <p:ph idx="1"/>
          </p:nvPr>
        </p:nvSpPr>
        <p:spPr>
          <a:xfrm>
            <a:off x="838200" y="1567542"/>
            <a:ext cx="10515600" cy="4715691"/>
          </a:xfrm>
        </p:spPr>
        <p:txBody>
          <a:bodyPr>
            <a:normAutofit fontScale="92500" lnSpcReduction="10000"/>
          </a:bodyPr>
          <a:lstStyle/>
          <a:p>
            <a:pPr marL="514350" indent="-514350">
              <a:buNone/>
            </a:pPr>
            <a:r>
              <a:rPr lang="fr-FR" sz="2200" b="1" dirty="0" smtClean="0"/>
              <a:t>6)	Les dispositifs structurels et contractuels additionnels de protection du risque prêteur, accessoires au contrat standard et consubstantiels à un financement structuré </a:t>
            </a:r>
          </a:p>
          <a:p>
            <a:pPr marL="0" indent="0">
              <a:buNone/>
            </a:pPr>
            <a:r>
              <a:rPr lang="fr-FR" sz="1800" dirty="0" smtClean="0"/>
              <a:t>En pratique, tous les segments du financement d’entreprise sont concernés, tels que: </a:t>
            </a:r>
            <a:r>
              <a:rPr lang="fr-FR" sz="1800" b="1" dirty="0" smtClean="0"/>
              <a:t>financement</a:t>
            </a:r>
            <a:r>
              <a:rPr lang="fr-FR" sz="1800" dirty="0" smtClean="0"/>
              <a:t> </a:t>
            </a:r>
            <a:r>
              <a:rPr lang="fr-FR" sz="1800" b="1" dirty="0" smtClean="0"/>
              <a:t>courant</a:t>
            </a:r>
            <a:r>
              <a:rPr lang="fr-FR" sz="1800" dirty="0" smtClean="0"/>
              <a:t> </a:t>
            </a:r>
            <a:r>
              <a:rPr lang="fr-FR" sz="1800" b="1" dirty="0" smtClean="0"/>
              <a:t>du BFR </a:t>
            </a:r>
            <a:r>
              <a:rPr lang="fr-FR" sz="1800" dirty="0" smtClean="0"/>
              <a:t>(mobilisation  par cession des créances commerciales: affacturage et titrisation), </a:t>
            </a:r>
            <a:r>
              <a:rPr lang="fr-FR" sz="1800" b="1" dirty="0" smtClean="0"/>
              <a:t>financement de projet</a:t>
            </a:r>
            <a:r>
              <a:rPr lang="fr-FR" sz="1800" dirty="0" smtClean="0"/>
              <a:t> (a minima, un contrat d’off-</a:t>
            </a:r>
            <a:r>
              <a:rPr lang="fr-FR" sz="1800" dirty="0" err="1" smtClean="0"/>
              <a:t>take</a:t>
            </a:r>
            <a:r>
              <a:rPr lang="fr-FR" sz="1800" dirty="0" smtClean="0"/>
              <a:t> par les sponsors), </a:t>
            </a:r>
            <a:r>
              <a:rPr lang="fr-FR" sz="1800" b="1" dirty="0" smtClean="0"/>
              <a:t>financement</a:t>
            </a:r>
            <a:r>
              <a:rPr lang="fr-FR" sz="1800" dirty="0" smtClean="0"/>
              <a:t> /refinancement </a:t>
            </a:r>
            <a:r>
              <a:rPr lang="fr-FR" sz="1800" b="1" dirty="0" smtClean="0"/>
              <a:t>d’actif</a:t>
            </a:r>
            <a:r>
              <a:rPr lang="fr-FR" sz="1800" dirty="0" smtClean="0"/>
              <a:t>  en général (transfert de propriété /crédit-bail, </a:t>
            </a:r>
            <a:r>
              <a:rPr lang="fr-FR" sz="1800" dirty="0" err="1" smtClean="0"/>
              <a:t>lease</a:t>
            </a:r>
            <a:r>
              <a:rPr lang="fr-FR" sz="1800" dirty="0" smtClean="0"/>
              <a:t>-back) ou particuliers à un secteur d’activité (aéronautique, maritime), ou encore </a:t>
            </a:r>
            <a:r>
              <a:rPr lang="fr-FR" sz="1800" b="1" dirty="0" smtClean="0"/>
              <a:t>financement d’acquisition</a:t>
            </a:r>
            <a:r>
              <a:rPr lang="fr-FR" sz="1800" dirty="0" smtClean="0"/>
              <a:t> (holding, subordination de dettes/LBO et récemment le SPAC véhicule boursier) </a:t>
            </a:r>
          </a:p>
          <a:p>
            <a:pPr marL="0" indent="0">
              <a:buNone/>
            </a:pPr>
            <a:r>
              <a:rPr lang="fr-FR" sz="1800" dirty="0" smtClean="0"/>
              <a:t>Outre l’accord de subordination entre créanciers, une garantie de tiers assurant la liquidité des engagements de paiement / remboursement, et parfois en garantie de la garantie, seront souvent recherchés par un créancier senior.</a:t>
            </a:r>
          </a:p>
          <a:p>
            <a:pPr lvl="1">
              <a:buFont typeface="Wingdings" panose="05000000000000000000" pitchFamily="2" charset="2"/>
              <a:buChar char="Ø"/>
            </a:pPr>
            <a:r>
              <a:rPr lang="fr-FR" sz="1800" dirty="0" smtClean="0"/>
              <a:t>Principaux dispositifs accessoires à un contrat de financement :</a:t>
            </a:r>
          </a:p>
          <a:p>
            <a:pPr lvl="1">
              <a:buNone/>
            </a:pPr>
            <a:r>
              <a:rPr lang="fr-FR" sz="1800" dirty="0" smtClean="0"/>
              <a:t>*</a:t>
            </a:r>
            <a:r>
              <a:rPr lang="fr-FR" sz="1800" u="sng" dirty="0" smtClean="0"/>
              <a:t>sûreté personnelle d’un tiers : </a:t>
            </a:r>
            <a:r>
              <a:rPr lang="fr-FR" sz="1800" dirty="0" smtClean="0"/>
              <a:t>du dirigeant ou de la société mère ou d’un autre établissement financier en sus d’un engagement de faire (payer, acheter, substituer…) d’une partie -hors simple intention/information</a:t>
            </a:r>
          </a:p>
          <a:p>
            <a:pPr lvl="1">
              <a:buNone/>
            </a:pPr>
            <a:r>
              <a:rPr lang="fr-FR" sz="1800" dirty="0" smtClean="0"/>
              <a:t>*</a:t>
            </a:r>
            <a:r>
              <a:rPr lang="fr-FR" sz="1800" u="sng" dirty="0" smtClean="0"/>
              <a:t>sûreté réelle </a:t>
            </a:r>
            <a:r>
              <a:rPr lang="fr-FR" sz="1800" dirty="0" smtClean="0"/>
              <a:t>sur un actif de l’entreprise : soit </a:t>
            </a:r>
            <a:r>
              <a:rPr lang="fr-FR" sz="1800" b="1" dirty="0" smtClean="0"/>
              <a:t>instrumentale</a:t>
            </a:r>
            <a:r>
              <a:rPr lang="fr-FR" sz="1800" dirty="0" smtClean="0"/>
              <a:t> pour le montage même de l’opération de crédit (ex: </a:t>
            </a:r>
            <a:r>
              <a:rPr lang="fr-FR" sz="1800" dirty="0" err="1" smtClean="0"/>
              <a:t>Borrowing</a:t>
            </a:r>
            <a:r>
              <a:rPr lang="fr-FR" sz="1800" dirty="0" smtClean="0"/>
              <a:t> base : stocks nantis et créances cédées en roll over), soit </a:t>
            </a:r>
            <a:r>
              <a:rPr lang="fr-FR" sz="1800" b="1" dirty="0" smtClean="0"/>
              <a:t>garantie accessoire </a:t>
            </a:r>
            <a:r>
              <a:rPr lang="fr-FR" sz="1800" dirty="0" smtClean="0"/>
              <a:t>(hypothèque, nantissement, gage, fiducie) ou dispositif équivalent</a:t>
            </a:r>
          </a:p>
          <a:p>
            <a:pPr lvl="1">
              <a:buNone/>
            </a:pPr>
            <a:r>
              <a:rPr lang="fr-FR" sz="1800" dirty="0" smtClean="0"/>
              <a:t>*</a:t>
            </a:r>
            <a:r>
              <a:rPr lang="fr-FR" sz="1800" u="sng" dirty="0" smtClean="0"/>
              <a:t>assurances </a:t>
            </a:r>
            <a:r>
              <a:rPr lang="fr-FR" sz="1800" dirty="0" smtClean="0"/>
              <a:t>d’exploitation : permettant de maintenir ou compenser les valeurs d’actifs et les montants de flux d’exploitation (polices dommages aux biens, après livraison, perte d’exploitation, crédit, risque politique…) et sur la base de la </a:t>
            </a:r>
            <a:r>
              <a:rPr lang="fr-FR" sz="1800" dirty="0" err="1" smtClean="0"/>
              <a:t>co-assurance</a:t>
            </a:r>
            <a:r>
              <a:rPr lang="fr-FR" sz="1800" dirty="0" smtClean="0"/>
              <a:t> ou de la délégation en faveur des prêteurs</a:t>
            </a:r>
          </a:p>
          <a:p>
            <a:pPr lvl="1">
              <a:buNone/>
            </a:pPr>
            <a:r>
              <a:rPr lang="fr-FR" sz="1800" dirty="0" smtClean="0"/>
              <a:t>*</a:t>
            </a:r>
            <a:r>
              <a:rPr lang="fr-FR" sz="1800" u="sng" dirty="0" smtClean="0"/>
              <a:t>dérivé de crédit</a:t>
            </a:r>
            <a:r>
              <a:rPr lang="fr-FR" sz="1800" dirty="0" smtClean="0"/>
              <a:t>: achat d’une couverture, swap ou option sur devise, taux ou défaut de crédit</a:t>
            </a:r>
          </a:p>
          <a:p>
            <a:pPr lvl="1">
              <a:buFont typeface="Wingdings" panose="05000000000000000000" pitchFamily="2" charset="2"/>
              <a:buChar char="Ø"/>
            </a:pPr>
            <a:endParaRPr lang="fr-FR" sz="1800" dirty="0" smtClean="0"/>
          </a:p>
          <a:p>
            <a:endParaRPr lang="fr-FR" sz="1800" dirty="0" smtClean="0"/>
          </a:p>
          <a:p>
            <a:endParaRPr lang="fr-FR" dirty="0"/>
          </a:p>
        </p:txBody>
      </p:sp>
      <p:sp>
        <p:nvSpPr>
          <p:cNvPr id="4" name="Espace réservé du pied de page 3"/>
          <p:cNvSpPr>
            <a:spLocks noGrp="1"/>
          </p:cNvSpPr>
          <p:nvPr>
            <p:ph type="ftr" sz="quarter" idx="11"/>
          </p:nvPr>
        </p:nvSpPr>
        <p:spPr>
          <a:xfrm>
            <a:off x="914400" y="6356350"/>
            <a:ext cx="10123713" cy="365125"/>
          </a:xfrm>
        </p:spPr>
        <p:txBody>
          <a:bodyPr/>
          <a:lstStyle/>
          <a:p>
            <a:r>
              <a:rPr lang="fr-FR" sz="1600" b="1" dirty="0" smtClean="0"/>
              <a:t>Patrick LETOURNEUR   Maître de conférences  associé à l‘Université de Corse, Avocat au Barreau de  Paris  ©</a:t>
            </a:r>
            <a:endParaRPr lang="fr-FR" sz="1600" b="1" dirty="0"/>
          </a:p>
        </p:txBody>
      </p:sp>
      <p:sp>
        <p:nvSpPr>
          <p:cNvPr id="5" name="Espace réservé du numéro de diapositive 4"/>
          <p:cNvSpPr>
            <a:spLocks noGrp="1"/>
          </p:cNvSpPr>
          <p:nvPr>
            <p:ph type="sldNum" sz="quarter" idx="12"/>
          </p:nvPr>
        </p:nvSpPr>
        <p:spPr/>
        <p:txBody>
          <a:bodyPr/>
          <a:lstStyle/>
          <a:p>
            <a:fld id="{11EECA21-C4ED-474C-9009-41735F98D704}" type="slidenum">
              <a:rPr lang="fr-FR" smtClean="0"/>
              <a:pPr/>
              <a:t>7</a:t>
            </a:fld>
            <a:endParaRPr lang="fr-F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45876B37-A57E-4604-BCF0-27245AB5AE7B}"/>
              </a:ext>
            </a:extLst>
          </p:cNvPr>
          <p:cNvSpPr>
            <a:spLocks noGrp="1"/>
          </p:cNvSpPr>
          <p:nvPr>
            <p:ph type="title"/>
          </p:nvPr>
        </p:nvSpPr>
        <p:spPr>
          <a:solidFill>
            <a:schemeClr val="bg1"/>
          </a:solidFill>
        </p:spPr>
        <p:txBody>
          <a:bodyPr>
            <a:normAutofit/>
          </a:bodyPr>
          <a:lstStyle/>
          <a:p>
            <a:pPr marL="571500" indent="-571500" algn="ctr"/>
            <a:r>
              <a:rPr lang="fr-FR" sz="2400" b="1" dirty="0" smtClean="0">
                <a:solidFill>
                  <a:srgbClr val="C00000"/>
                </a:solidFill>
              </a:rPr>
              <a:t>IV -  LE CONTRAT STANDARD DE FINANCEMENT DES ENTREPRISES, </a:t>
            </a:r>
            <a:br>
              <a:rPr lang="fr-FR" sz="2400" b="1" dirty="0" smtClean="0">
                <a:solidFill>
                  <a:srgbClr val="C00000"/>
                </a:solidFill>
              </a:rPr>
            </a:br>
            <a:r>
              <a:rPr lang="fr-FR" sz="2400" b="1" dirty="0" smtClean="0">
                <a:solidFill>
                  <a:srgbClr val="C00000"/>
                </a:solidFill>
              </a:rPr>
              <a:t> UN PROGRES RESISTIBLE POUR LA CONCILIATION DES INTERETS DES PARTIES</a:t>
            </a:r>
            <a:endParaRPr lang="fr-FR" sz="2400" b="1" dirty="0">
              <a:solidFill>
                <a:srgbClr val="C00000"/>
              </a:solidFill>
            </a:endParaRPr>
          </a:p>
        </p:txBody>
      </p:sp>
      <p:sp>
        <p:nvSpPr>
          <p:cNvPr id="3" name="Espace réservé du contenu 2">
            <a:extLst>
              <a:ext uri="{FF2B5EF4-FFF2-40B4-BE49-F238E27FC236}">
                <a16:creationId xmlns="" xmlns:a16="http://schemas.microsoft.com/office/drawing/2014/main" id="{64FF9D59-E29E-4EDE-8E38-AB9803716826}"/>
              </a:ext>
            </a:extLst>
          </p:cNvPr>
          <p:cNvSpPr>
            <a:spLocks noGrp="1"/>
          </p:cNvSpPr>
          <p:nvPr>
            <p:ph idx="1"/>
          </p:nvPr>
        </p:nvSpPr>
        <p:spPr>
          <a:xfrm>
            <a:off x="838200" y="1515291"/>
            <a:ext cx="10515600" cy="4872445"/>
          </a:xfrm>
        </p:spPr>
        <p:txBody>
          <a:bodyPr>
            <a:normAutofit fontScale="85000" lnSpcReduction="20000"/>
          </a:bodyPr>
          <a:lstStyle/>
          <a:p>
            <a:pPr marL="514350" indent="-514350">
              <a:buNone/>
            </a:pPr>
            <a:r>
              <a:rPr lang="fr-FR" sz="2400" b="1" dirty="0" smtClean="0"/>
              <a:t>7) Les </a:t>
            </a:r>
            <a:r>
              <a:rPr lang="fr-FR" sz="2400" b="1" dirty="0"/>
              <a:t>manifestations de déséquilibre dans les engagements des parties</a:t>
            </a:r>
          </a:p>
          <a:p>
            <a:pPr marL="800100" lvl="1" indent="-342900">
              <a:buNone/>
            </a:pPr>
            <a:r>
              <a:rPr lang="fr-FR" sz="1800" dirty="0" smtClean="0"/>
              <a:t>On peut relever, dans certains contrats standard, par construction avant toute revue critique ou résultant de la signature  (et de la négociation ?) d’un contrat de financement, l’existence de clauses unilatérales, potestatives, ou inéquitables et manifestement désavantageuses  (« </a:t>
            </a:r>
            <a:r>
              <a:rPr lang="fr-FR" sz="1800" i="1" dirty="0" smtClean="0"/>
              <a:t>one-</a:t>
            </a:r>
            <a:r>
              <a:rPr lang="fr-FR" sz="1800" i="1" dirty="0" err="1" smtClean="0"/>
              <a:t>sided</a:t>
            </a:r>
            <a:r>
              <a:rPr lang="fr-FR" sz="1800" i="1" dirty="0" smtClean="0"/>
              <a:t> </a:t>
            </a:r>
            <a:r>
              <a:rPr lang="fr-FR" sz="1800" dirty="0" smtClean="0"/>
              <a:t>») en termes (i) de limite ou  d’exclusion de responsabilité du prêteur, et/ou (ii) de coût ou de risques reportés sur l’emprunteur. </a:t>
            </a:r>
          </a:p>
          <a:p>
            <a:pPr marL="800100" lvl="1" indent="-342900">
              <a:buNone/>
            </a:pPr>
            <a:r>
              <a:rPr lang="fr-FR" sz="1800" dirty="0" smtClean="0"/>
              <a:t>Avec les remarques suivantes :	</a:t>
            </a:r>
          </a:p>
          <a:p>
            <a:pPr lvl="1">
              <a:buFont typeface="Wingdings" panose="05000000000000000000" pitchFamily="2" charset="2"/>
              <a:buChar char="Ø"/>
            </a:pPr>
            <a:r>
              <a:rPr lang="fr-FR" sz="1800" dirty="0" smtClean="0"/>
              <a:t>L’élaboration des conditions d’un financement, rattachée à un contrat de services, requiert des analyses nombreuses et des expertises et compétences techniques pointues de la part d’un professionnel du crédit – qui souvent dépasse les capacités d’une entreprise emprunteuse, et, outre son exécution, l’offre de financement elle-même comportant une analyse poussée des solutions apportées aux besoins du client devrait être engageante</a:t>
            </a:r>
          </a:p>
          <a:p>
            <a:pPr lvl="1">
              <a:buFont typeface="Wingdings" panose="05000000000000000000" pitchFamily="2" charset="2"/>
              <a:buChar char="Ø"/>
            </a:pPr>
            <a:r>
              <a:rPr lang="fr-FR" sz="1800" dirty="0" smtClean="0"/>
              <a:t>Le droit de regard voire de veto sur certaines décisions de l’entreprise (sûretés négatives) et le maintien </a:t>
            </a:r>
            <a:r>
              <a:rPr lang="fr-FR" sz="1800" dirty="0"/>
              <a:t>de clauses parfois « abusives » qui seraient requises par le marché </a:t>
            </a:r>
            <a:r>
              <a:rPr lang="fr-FR" sz="1800" dirty="0" smtClean="0"/>
              <a:t>(« </a:t>
            </a:r>
            <a:r>
              <a:rPr lang="fr-FR" sz="1800" i="1" dirty="0" err="1" smtClean="0"/>
              <a:t>market</a:t>
            </a:r>
            <a:r>
              <a:rPr lang="fr-FR" sz="1800" i="1" dirty="0" smtClean="0"/>
              <a:t> practices</a:t>
            </a:r>
            <a:r>
              <a:rPr lang="fr-FR" sz="1800" dirty="0"/>
              <a:t> </a:t>
            </a:r>
            <a:r>
              <a:rPr lang="fr-FR" sz="1800" dirty="0" smtClean="0"/>
              <a:t>») doivent pouvoir être justifiés (être nécessaires, proportionnels au risque ou limités)</a:t>
            </a:r>
            <a:endParaRPr lang="fr-FR" sz="1800" dirty="0"/>
          </a:p>
          <a:p>
            <a:pPr lvl="1">
              <a:buFont typeface="Wingdings" panose="05000000000000000000" pitchFamily="2" charset="2"/>
              <a:buChar char="Ø"/>
            </a:pPr>
            <a:r>
              <a:rPr lang="fr-FR" sz="1800" dirty="0"/>
              <a:t>Le devoir de vigilance des banques peut expliquer en partie la section des déclarations et garanties demandées au </a:t>
            </a:r>
            <a:r>
              <a:rPr lang="fr-FR" sz="1800" dirty="0" smtClean="0"/>
              <a:t>client mais invalide ,de fait, le pseudo respect de la confidentialité due au client</a:t>
            </a:r>
            <a:endParaRPr lang="fr-FR" sz="1800" dirty="0"/>
          </a:p>
          <a:p>
            <a:pPr lvl="1">
              <a:buFont typeface="Wingdings" panose="05000000000000000000" pitchFamily="2" charset="2"/>
              <a:buChar char="Ø"/>
            </a:pPr>
            <a:r>
              <a:rPr lang="fr-FR" sz="1800" dirty="0" smtClean="0"/>
              <a:t>Les principes de confidentialité, </a:t>
            </a:r>
            <a:r>
              <a:rPr lang="fr-FR" sz="1800" dirty="0"/>
              <a:t>de non-ingérence ou de </a:t>
            </a:r>
            <a:r>
              <a:rPr lang="fr-FR" sz="1800" dirty="0" smtClean="0"/>
              <a:t>non-immixtion, et le statut professionnel (vs/consommateur)de l’emprunteur sont difficilement utilisables et acceptables pour exclure toute responsabilité de conseil, ou encore l’élévation du standard de faute du prêteur à celui de la faute grave ou lourde</a:t>
            </a:r>
            <a:endParaRPr lang="fr-FR" sz="1800" dirty="0"/>
          </a:p>
          <a:p>
            <a:pPr lvl="1">
              <a:buFont typeface="Wingdings" panose="05000000000000000000" pitchFamily="2" charset="2"/>
              <a:buChar char="Ø"/>
            </a:pPr>
            <a:r>
              <a:rPr lang="fr-FR" sz="1800" dirty="0"/>
              <a:t>L’équation </a:t>
            </a:r>
            <a:r>
              <a:rPr lang="fr-FR" sz="1800" dirty="0" smtClean="0"/>
              <a:t>peut, enfin, être parfois contestable </a:t>
            </a:r>
            <a:r>
              <a:rPr lang="fr-FR" sz="1800" dirty="0"/>
              <a:t>entre conditions </a:t>
            </a:r>
            <a:r>
              <a:rPr lang="fr-FR" sz="1800" dirty="0" smtClean="0"/>
              <a:t>économiques du crédit et les coûts compte tenu de la </a:t>
            </a:r>
            <a:r>
              <a:rPr lang="fr-FR" sz="1800" dirty="0"/>
              <a:t>couverture </a:t>
            </a:r>
            <a:r>
              <a:rPr lang="fr-FR" sz="1800" dirty="0" smtClean="0"/>
              <a:t>structurelle des risques, et des </a:t>
            </a:r>
            <a:r>
              <a:rPr lang="fr-FR" sz="1800" dirty="0"/>
              <a:t>définitions larges retenues dans les déclarations, engagements et covenants proposés et </a:t>
            </a:r>
            <a:r>
              <a:rPr lang="fr-FR" sz="1800" dirty="0" smtClean="0"/>
              <a:t>souvent de </a:t>
            </a:r>
            <a:r>
              <a:rPr lang="fr-FR" sz="1800" dirty="0"/>
              <a:t>la tendance à empiler les garanties </a:t>
            </a:r>
            <a:r>
              <a:rPr lang="fr-FR" sz="1800" dirty="0" smtClean="0"/>
              <a:t>implicites et les sûretés (sur-</a:t>
            </a:r>
            <a:r>
              <a:rPr lang="fr-FR" sz="1800" dirty="0" err="1" smtClean="0"/>
              <a:t>collatéralisation</a:t>
            </a:r>
            <a:r>
              <a:rPr lang="fr-FR" sz="1800" dirty="0" smtClean="0"/>
              <a:t>)</a:t>
            </a:r>
          </a:p>
          <a:p>
            <a:pPr lvl="1">
              <a:buFont typeface="Wingdings" panose="05000000000000000000" pitchFamily="2" charset="2"/>
              <a:buChar char="Ø"/>
            </a:pPr>
            <a:r>
              <a:rPr lang="fr-FR" sz="1800" dirty="0" smtClean="0"/>
              <a:t>La  résiliation ou la déchéance du terme d’un contrat de financement (et, potentiellement de tous les financements), conséquence contractuelle d’un défaut facilité par le contenu de certaines clauses déséquilibrées, est , dans les faits, inefficace car elle appelle souvent les prêteurs à y renoncer (</a:t>
            </a:r>
            <a:r>
              <a:rPr lang="fr-FR" sz="1800" i="1" dirty="0" err="1" smtClean="0"/>
              <a:t>waiver</a:t>
            </a:r>
            <a:r>
              <a:rPr lang="fr-FR" sz="1800" dirty="0" smtClean="0"/>
              <a:t>) étant exposés en responsabilité (rupture abusive) et en réputation</a:t>
            </a:r>
            <a:endParaRPr lang="fr-FR" sz="1800" dirty="0"/>
          </a:p>
          <a:p>
            <a:pPr marL="457200" lvl="1" indent="0">
              <a:buNone/>
            </a:pPr>
            <a:endParaRPr lang="fr-FR" dirty="0"/>
          </a:p>
        </p:txBody>
      </p:sp>
      <p:sp>
        <p:nvSpPr>
          <p:cNvPr id="6" name="Espace réservé du pied de page 3">
            <a:extLst>
              <a:ext uri="{FF2B5EF4-FFF2-40B4-BE49-F238E27FC236}">
                <a16:creationId xmlns="" xmlns:a16="http://schemas.microsoft.com/office/drawing/2014/main" id="{1BE508F3-C0A3-4E76-B128-81B5E7E127EF}"/>
              </a:ext>
            </a:extLst>
          </p:cNvPr>
          <p:cNvSpPr>
            <a:spLocks noGrp="1"/>
          </p:cNvSpPr>
          <p:nvPr>
            <p:ph type="ftr" sz="quarter" idx="11"/>
          </p:nvPr>
        </p:nvSpPr>
        <p:spPr>
          <a:xfrm>
            <a:off x="828675" y="6356350"/>
            <a:ext cx="10334625" cy="358775"/>
          </a:xfrm>
        </p:spPr>
        <p:txBody>
          <a:bodyPr/>
          <a:lstStyle/>
          <a:p>
            <a:r>
              <a:rPr lang="fr-FR" sz="1600" b="1" dirty="0" smtClean="0"/>
              <a:t>Patrick LETOURNEUR   Maître de conférences  associé à l‘Université de Corse, Avocat au Barreau de  Paris  ©</a:t>
            </a:r>
            <a:endParaRPr lang="fr-FR" sz="1600" b="1" dirty="0"/>
          </a:p>
        </p:txBody>
      </p:sp>
      <p:sp>
        <p:nvSpPr>
          <p:cNvPr id="5" name="Espace réservé du numéro de diapositive 4"/>
          <p:cNvSpPr>
            <a:spLocks noGrp="1"/>
          </p:cNvSpPr>
          <p:nvPr>
            <p:ph type="sldNum" sz="quarter" idx="12"/>
          </p:nvPr>
        </p:nvSpPr>
        <p:spPr/>
        <p:txBody>
          <a:bodyPr/>
          <a:lstStyle/>
          <a:p>
            <a:fld id="{11EECA21-C4ED-474C-9009-41735F98D704}" type="slidenum">
              <a:rPr lang="fr-FR" smtClean="0"/>
              <a:pPr/>
              <a:t>8</a:t>
            </a:fld>
            <a:endParaRPr lang="fr-FR"/>
          </a:p>
        </p:txBody>
      </p:sp>
    </p:spTree>
    <p:extLst>
      <p:ext uri="{BB962C8B-B14F-4D97-AF65-F5344CB8AC3E}">
        <p14:creationId xmlns:p14="http://schemas.microsoft.com/office/powerpoint/2010/main" val="253567152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45876B37-A57E-4604-BCF0-27245AB5AE7B}"/>
              </a:ext>
            </a:extLst>
          </p:cNvPr>
          <p:cNvSpPr>
            <a:spLocks noGrp="1"/>
          </p:cNvSpPr>
          <p:nvPr>
            <p:ph type="title"/>
          </p:nvPr>
        </p:nvSpPr>
        <p:spPr>
          <a:solidFill>
            <a:schemeClr val="bg1"/>
          </a:solidFill>
        </p:spPr>
        <p:txBody>
          <a:bodyPr>
            <a:normAutofit/>
          </a:bodyPr>
          <a:lstStyle/>
          <a:p>
            <a:pPr marL="571500" indent="-571500" algn="ctr"/>
            <a:r>
              <a:rPr lang="fr-FR" sz="2400" b="1" dirty="0" smtClean="0">
                <a:solidFill>
                  <a:srgbClr val="C00000"/>
                </a:solidFill>
              </a:rPr>
              <a:t>IV -    LE CONTRAT STANDARD DE FINANCEMENT DES ENTREPRISES, </a:t>
            </a:r>
            <a:br>
              <a:rPr lang="fr-FR" sz="2400" b="1" dirty="0" smtClean="0">
                <a:solidFill>
                  <a:srgbClr val="C00000"/>
                </a:solidFill>
              </a:rPr>
            </a:br>
            <a:r>
              <a:rPr lang="fr-FR" sz="2400" b="1" dirty="0" smtClean="0">
                <a:solidFill>
                  <a:srgbClr val="C00000"/>
                </a:solidFill>
              </a:rPr>
              <a:t>UN PROGRES RESISTIBLE POUR LA CONCILIATION DES INTERETS DES PARTIES</a:t>
            </a:r>
            <a:endParaRPr lang="fr-FR" sz="2400" b="1" dirty="0">
              <a:solidFill>
                <a:srgbClr val="C00000"/>
              </a:solidFill>
            </a:endParaRPr>
          </a:p>
        </p:txBody>
      </p:sp>
      <p:sp>
        <p:nvSpPr>
          <p:cNvPr id="3" name="Espace réservé du contenu 2">
            <a:extLst>
              <a:ext uri="{FF2B5EF4-FFF2-40B4-BE49-F238E27FC236}">
                <a16:creationId xmlns="" xmlns:a16="http://schemas.microsoft.com/office/drawing/2014/main" id="{64FF9D59-E29E-4EDE-8E38-AB9803716826}"/>
              </a:ext>
            </a:extLst>
          </p:cNvPr>
          <p:cNvSpPr>
            <a:spLocks noGrp="1"/>
          </p:cNvSpPr>
          <p:nvPr>
            <p:ph idx="1"/>
          </p:nvPr>
        </p:nvSpPr>
        <p:spPr>
          <a:xfrm>
            <a:off x="838200" y="1758950"/>
            <a:ext cx="10515600" cy="4351338"/>
          </a:xfrm>
        </p:spPr>
        <p:txBody>
          <a:bodyPr>
            <a:normAutofit lnSpcReduction="10000"/>
          </a:bodyPr>
          <a:lstStyle/>
          <a:p>
            <a:pPr marL="514350" indent="-514350">
              <a:buNone/>
            </a:pPr>
            <a:r>
              <a:rPr lang="fr-FR" sz="2000" b="1" dirty="0" smtClean="0"/>
              <a:t>8)	Les vains espoirs de reconnaissance automatique des clauses abusives et la possibilité d’aggravation </a:t>
            </a:r>
            <a:r>
              <a:rPr lang="fr-FR" sz="2000" b="1" dirty="0"/>
              <a:t>des risques de déséquilibre </a:t>
            </a:r>
            <a:r>
              <a:rPr lang="fr-FR" sz="2000" b="1" dirty="0" smtClean="0"/>
              <a:t>contractuel des engagements des parties à un contrat de financement</a:t>
            </a:r>
            <a:endParaRPr lang="fr-FR" sz="2000" b="1" dirty="0"/>
          </a:p>
          <a:p>
            <a:pPr marL="0" indent="0">
              <a:buNone/>
            </a:pPr>
            <a:endParaRPr lang="fr-FR" sz="1800" dirty="0"/>
          </a:p>
          <a:p>
            <a:pPr lvl="1">
              <a:buFont typeface="Wingdings" panose="05000000000000000000" pitchFamily="2" charset="2"/>
              <a:buChar char="Ø"/>
            </a:pPr>
            <a:r>
              <a:rPr lang="fr-FR" sz="1800" dirty="0" smtClean="0"/>
              <a:t>L’inapplicabilité de l’article L. 442-1 C. </a:t>
            </a:r>
            <a:r>
              <a:rPr lang="fr-FR" sz="1800" dirty="0" err="1" smtClean="0"/>
              <a:t>com</a:t>
            </a:r>
            <a:r>
              <a:rPr lang="fr-FR" sz="1800" dirty="0" smtClean="0"/>
              <a:t> (issu de la loi  LME de 2008) dans la mesure de l’exclusion de fait résultant de l’article L. 511-4 C. mon. &amp; fin.</a:t>
            </a:r>
          </a:p>
          <a:p>
            <a:pPr lvl="1">
              <a:buFont typeface="Wingdings" panose="05000000000000000000" pitchFamily="2" charset="2"/>
              <a:buChar char="Ø"/>
            </a:pPr>
            <a:r>
              <a:rPr lang="fr-FR" sz="1800" dirty="0" smtClean="0"/>
              <a:t>L’inapplicabilité apparente du nouvel article 1171 C.civ (issu de la loi de ratification de 2018 portant réforme du droit des obligations) dans la mesure de l’exclusion législative nouvelle des points clés financiers du contrat désormais mentionnée, et, de la négociabilité officielle sinon effective des contrats types qui questionne la qualification des contrats types en  « contrat d’adhésion » (en l’absence d’analyse factuelle).</a:t>
            </a:r>
          </a:p>
          <a:p>
            <a:pPr lvl="1">
              <a:buFont typeface="Wingdings" panose="05000000000000000000" pitchFamily="2" charset="2"/>
              <a:buChar char="Ø"/>
            </a:pPr>
            <a:endParaRPr lang="fr-FR" sz="1800" dirty="0" smtClean="0"/>
          </a:p>
          <a:p>
            <a:pPr lvl="1">
              <a:buFont typeface="Wingdings" panose="05000000000000000000" pitchFamily="2" charset="2"/>
              <a:buChar char="Ø"/>
            </a:pPr>
            <a:r>
              <a:rPr lang="fr-FR" sz="1800" dirty="0" smtClean="0"/>
              <a:t>La </a:t>
            </a:r>
            <a:r>
              <a:rPr lang="fr-FR" sz="1800" dirty="0"/>
              <a:t>discussion sur client averti ou contrepartie éligible (</a:t>
            </a:r>
            <a:r>
              <a:rPr lang="fr-FR" sz="1800" dirty="0" smtClean="0"/>
              <a:t>MIF) qui tend à assimiler largement les entreprises emprunteuses à des clients professionnels et donc avertis ou éligibles en les privant de leur droit à une information adéquate</a:t>
            </a:r>
            <a:endParaRPr lang="fr-FR" sz="1800" dirty="0"/>
          </a:p>
          <a:p>
            <a:pPr lvl="1">
              <a:buFont typeface="Wingdings" panose="05000000000000000000" pitchFamily="2" charset="2"/>
              <a:buChar char="Ø"/>
            </a:pPr>
            <a:r>
              <a:rPr lang="fr-FR" sz="1800" dirty="0"/>
              <a:t>La clause de défaut </a:t>
            </a:r>
            <a:r>
              <a:rPr lang="fr-FR" sz="1800" dirty="0" smtClean="0"/>
              <a:t>croisé dans les contrats standard qui peut déjouer l’équilibre contractuel du fait d’un évènement affectant un engagement extérieur au contrat en cause</a:t>
            </a:r>
            <a:endParaRPr lang="fr-FR" sz="1800" dirty="0"/>
          </a:p>
          <a:p>
            <a:pPr marL="457200" lvl="1" indent="0">
              <a:buNone/>
            </a:pPr>
            <a:endParaRPr lang="fr-FR" dirty="0"/>
          </a:p>
        </p:txBody>
      </p:sp>
      <p:sp>
        <p:nvSpPr>
          <p:cNvPr id="6" name="Espace réservé du pied de page 3">
            <a:extLst>
              <a:ext uri="{FF2B5EF4-FFF2-40B4-BE49-F238E27FC236}">
                <a16:creationId xmlns="" xmlns:a16="http://schemas.microsoft.com/office/drawing/2014/main" id="{1BE508F3-C0A3-4E76-B128-81B5E7E127EF}"/>
              </a:ext>
            </a:extLst>
          </p:cNvPr>
          <p:cNvSpPr>
            <a:spLocks noGrp="1"/>
          </p:cNvSpPr>
          <p:nvPr>
            <p:ph type="ftr" sz="quarter" idx="11"/>
          </p:nvPr>
        </p:nvSpPr>
        <p:spPr>
          <a:xfrm>
            <a:off x="828675" y="6356350"/>
            <a:ext cx="10334625" cy="358775"/>
          </a:xfrm>
        </p:spPr>
        <p:txBody>
          <a:bodyPr/>
          <a:lstStyle/>
          <a:p>
            <a:r>
              <a:rPr lang="fr-FR" sz="1600" b="1" dirty="0" smtClean="0"/>
              <a:t>Patrick LETOURNEUR   Maître de conférences  associé à l‘Université de Corse, Avocat au Barreau de  Paris  ©</a:t>
            </a:r>
            <a:endParaRPr lang="fr-FR" sz="1600" b="1" dirty="0"/>
          </a:p>
        </p:txBody>
      </p:sp>
      <p:sp>
        <p:nvSpPr>
          <p:cNvPr id="5" name="Espace réservé du numéro de diapositive 4"/>
          <p:cNvSpPr>
            <a:spLocks noGrp="1"/>
          </p:cNvSpPr>
          <p:nvPr>
            <p:ph type="sldNum" sz="quarter" idx="12"/>
          </p:nvPr>
        </p:nvSpPr>
        <p:spPr/>
        <p:txBody>
          <a:bodyPr/>
          <a:lstStyle/>
          <a:p>
            <a:fld id="{11EECA21-C4ED-474C-9009-41735F98D704}" type="slidenum">
              <a:rPr lang="fr-FR" smtClean="0"/>
              <a:pPr/>
              <a:t>9</a:t>
            </a:fld>
            <a:endParaRPr lang="fr-FR"/>
          </a:p>
        </p:txBody>
      </p:sp>
    </p:spTree>
    <p:extLst>
      <p:ext uri="{BB962C8B-B14F-4D97-AF65-F5344CB8AC3E}">
        <p14:creationId xmlns:p14="http://schemas.microsoft.com/office/powerpoint/2010/main" val="70672413"/>
      </p:ext>
    </p:extLst>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3985</TotalTime>
  <Words>1497</Words>
  <Application>Microsoft Office PowerPoint</Application>
  <PresentationFormat>Personnalisé</PresentationFormat>
  <Paragraphs>123</Paragraphs>
  <Slides>11</Slides>
  <Notes>0</Notes>
  <HiddenSlides>0</HiddenSlides>
  <MMClips>0</MMClips>
  <ScaleCrop>false</ScaleCrop>
  <HeadingPairs>
    <vt:vector size="4" baseType="variant">
      <vt:variant>
        <vt:lpstr>Thème</vt:lpstr>
      </vt:variant>
      <vt:variant>
        <vt:i4>1</vt:i4>
      </vt:variant>
      <vt:variant>
        <vt:lpstr>Titres des diapositives</vt:lpstr>
      </vt:variant>
      <vt:variant>
        <vt:i4>11</vt:i4>
      </vt:variant>
    </vt:vector>
  </HeadingPairs>
  <TitlesOfParts>
    <vt:vector size="12" baseType="lpstr">
      <vt:lpstr>Thème Office</vt:lpstr>
      <vt:lpstr> COLLOQUE : LE FINANCEMENT DES ENTREPRISES  EVOLUTIONS ET ACTUALITES JURIDIQUES  LE CONTRAT DE FINANCEMENT AVEC UN ETABLISSEMENT DE CREDIT  ELEMENTS D’ANALYSE JURIDIQUE SUR LE CONTRAT STANDARD</vt:lpstr>
      <vt:lpstr>LE CONTRAT DE FINANCEMENT, UN CONTRAT SUI-GENERIS  ISSU D’UN CADRE JURIDIQUE PARTICULIER</vt:lpstr>
      <vt:lpstr>I -       LE CONTRAT DE FINANCEMENT, UN CONTRAT SUI-GENERIS  ISSU D’UN CADRE JURIDIQUE PARTICULIER</vt:lpstr>
      <vt:lpstr>II -    LE CONTRAT DE FINANCEMENT DES ENTREPRISES, UN CONTRAT SUI-GENERIS  FONCTIONNALISTE ET A TENDANCE CORPORATISTE</vt:lpstr>
      <vt:lpstr>III -     LE CONTRAT STANDARD DE FINANCEMENT DES ENTREPRISES,  REPONSE ASYMETRIQUE DE CONCILIATION DES INTERETS DES PARTIES</vt:lpstr>
      <vt:lpstr>III -     LE CONTRAT STANDARD DE FINANCEMENT DES ENTREPRISES,  REPONSE ASYMETRIQUE DE CONCILIATION DES INTERETS DES PARTIES</vt:lpstr>
      <vt:lpstr>III - LE CONTRAT STANDARD DE FINANCEMENT DES ENTREPRISES,  REPONSE ASYMETRIQUE DE CONCILIATION DES INTERETS DES PARTIES</vt:lpstr>
      <vt:lpstr>IV -  LE CONTRAT STANDARD DE FINANCEMENT DES ENTREPRISES,   UN PROGRES RESISTIBLE POUR LA CONCILIATION DES INTERETS DES PARTIES</vt:lpstr>
      <vt:lpstr>IV -    LE CONTRAT STANDARD DE FINANCEMENT DES ENTREPRISES,  UN PROGRES RESISTIBLE POUR LA CONCILIATION DES INTERETS DES PARTIES</vt:lpstr>
      <vt:lpstr>V -        UNE INSTRUMENTALISATION PARFOIS EXCESSIVE DU CONTRAT  PAR RAPPORT A LA LOI</vt:lpstr>
      <vt:lpstr>VI -      CONCLUSION PROVISOIRE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 FINANCEMENT DES ENTREPRISES  EVOLUTIONS ET ACTUALITES JURIDIQUES</dc:title>
  <dc:creator>Denise Rubino</dc:creator>
  <cp:lastModifiedBy>Letourneur</cp:lastModifiedBy>
  <cp:revision>507</cp:revision>
  <dcterms:created xsi:type="dcterms:W3CDTF">2021-09-19T09:03:09Z</dcterms:created>
  <dcterms:modified xsi:type="dcterms:W3CDTF">2021-11-10T09:34:12Z</dcterms:modified>
</cp:coreProperties>
</file>